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9" d="100"/>
          <a:sy n="69" d="100"/>
        </p:scale>
        <p:origin x="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oleObject" Target="../embeddings/oleObject2.bin"/><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embeddings/oleObject3.bin"/><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embeddings/oleObject4.bin"/><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table!PivotTable2</c:name>
    <c:fmtId val="-1"/>
  </c:pivotSource>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pivotFmt>
      <c:pivotFmt>
        <c:idx val="1"/>
        <c:spPr>
          <a:solidFill>
            <a:schemeClr val="accent1"/>
          </a:solidFill>
          <a:ln>
            <a:noFill/>
          </a:ln>
          <a:effectLst/>
          <a:sp3d/>
        </c:spPr>
        <c:marker>
          <c:symbol val="none"/>
        </c:marker>
      </c:pivotFmt>
      <c:pivotFmt>
        <c:idx val="2"/>
        <c:spPr>
          <a:solidFill>
            <a:schemeClr val="accent1"/>
          </a:solidFill>
          <a:ln>
            <a:noFill/>
          </a:ln>
          <a:effectLst/>
          <a:sp3d/>
        </c:spPr>
        <c:marker>
          <c:symbol val="none"/>
        </c:marker>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'pivot table'!$B$3</c:f>
              <c:strCache>
                <c:ptCount val="1"/>
                <c:pt idx="0">
                  <c:v>Total</c:v>
                </c:pt>
              </c:strCache>
            </c:strRef>
          </c:tx>
          <c:spPr>
            <a:solidFill>
              <a:schemeClr val="accent1"/>
            </a:solidFill>
            <a:ln>
              <a:noFill/>
            </a:ln>
            <a:effectLst/>
            <a:sp3d/>
          </c:spPr>
          <c:invertIfNegative val="0"/>
          <c:cat>
            <c:strRef>
              <c:f>'pivot table'!$A$4:$A$7</c:f>
              <c:strCache>
                <c:ptCount val="3"/>
                <c:pt idx="0">
                  <c:v>Male</c:v>
                </c:pt>
                <c:pt idx="1">
                  <c:v>Female</c:v>
                </c:pt>
                <c:pt idx="2">
                  <c:v>Non-binary</c:v>
                </c:pt>
              </c:strCache>
            </c:strRef>
          </c:cat>
          <c:val>
            <c:numRef>
              <c:f>'pivot table'!$B$4:$B$7</c:f>
              <c:numCache>
                <c:formatCode>General</c:formatCode>
                <c:ptCount val="3"/>
                <c:pt idx="0">
                  <c:v>6038</c:v>
                </c:pt>
                <c:pt idx="1">
                  <c:v>3455</c:v>
                </c:pt>
                <c:pt idx="2">
                  <c:v>507</c:v>
                </c:pt>
              </c:numCache>
            </c:numRef>
          </c:val>
        </c:ser>
        <c:dLbls>
          <c:showLegendKey val="0"/>
          <c:showVal val="0"/>
          <c:showCatName val="0"/>
          <c:showSerName val="0"/>
          <c:showPercent val="0"/>
          <c:showBubbleSize val="0"/>
        </c:dLbls>
        <c:gapWidth val="150"/>
        <c:shape val="box"/>
        <c:axId val="275552928"/>
        <c:axId val="272564688"/>
        <c:axId val="0"/>
      </c:bar3DChart>
      <c:catAx>
        <c:axId val="27555292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2564688"/>
        <c:crosses val="autoZero"/>
        <c:auto val="1"/>
        <c:lblAlgn val="ctr"/>
        <c:lblOffset val="100"/>
        <c:noMultiLvlLbl val="0"/>
      </c:catAx>
      <c:valAx>
        <c:axId val="2725646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5552928"/>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Table!PivotTable5</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Overall Rating of All Brand</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pivotFmt>
      <c:pivotFmt>
        <c:idx val="1"/>
        <c:spPr>
          <a:solidFill>
            <a:schemeClr val="accent1"/>
          </a:solidFill>
          <a:ln>
            <a:noFill/>
          </a:ln>
          <a:effectLst/>
          <a:sp3d/>
        </c:spPr>
        <c:marker>
          <c:symbol val="none"/>
        </c:marker>
      </c:pivotFmt>
      <c:pivotFmt>
        <c:idx val="2"/>
        <c:spPr>
          <a:solidFill>
            <a:schemeClr val="accent1"/>
          </a:solidFill>
          <a:ln>
            <a:noFill/>
          </a:ln>
          <a:effectLst/>
          <a:sp3d/>
        </c:spPr>
        <c:marker>
          <c:symbol val="none"/>
        </c:marker>
      </c:pivotFmt>
      <c:pivotFmt>
        <c:idx val="3"/>
        <c:spPr>
          <a:solidFill>
            <a:schemeClr val="accent1"/>
          </a:solidFill>
          <a:ln>
            <a:noFill/>
          </a:ln>
          <a:effectLst/>
          <a:sp3d/>
        </c:spPr>
        <c:marker>
          <c:symbol val="none"/>
        </c:marker>
      </c:pivotFmt>
      <c:pivotFmt>
        <c:idx val="4"/>
        <c:spPr>
          <a:solidFill>
            <a:schemeClr val="accent1"/>
          </a:solidFill>
          <a:ln>
            <a:noFill/>
          </a:ln>
          <a:effectLst/>
          <a:sp3d/>
        </c:spPr>
        <c:marker>
          <c:symbol val="none"/>
        </c:marker>
      </c:pivotFmt>
      <c:pivotFmt>
        <c:idx val="5"/>
        <c:spPr>
          <a:solidFill>
            <a:schemeClr val="accent1"/>
          </a:solidFill>
          <a:ln>
            <a:noFill/>
          </a:ln>
          <a:effectLst/>
          <a:sp3d/>
        </c:spPr>
        <c:marker>
          <c:symbol val="none"/>
        </c:marker>
      </c:pivotFmt>
      <c:pivotFmt>
        <c:idx val="6"/>
        <c:spPr>
          <a:solidFill>
            <a:schemeClr val="accent1"/>
          </a:solidFill>
          <a:ln>
            <a:noFill/>
          </a:ln>
          <a:effectLst/>
          <a:sp3d/>
        </c:spPr>
        <c:marker>
          <c:symbol val="none"/>
        </c:marker>
      </c:pivotFmt>
      <c:pivotFmt>
        <c:idx val="7"/>
        <c:spPr>
          <a:solidFill>
            <a:schemeClr val="accent1"/>
          </a:solidFill>
          <a:ln>
            <a:noFill/>
          </a:ln>
          <a:effectLst/>
          <a:sp3d/>
        </c:spPr>
        <c:marker>
          <c:symbol val="none"/>
        </c:marker>
      </c:pivotFmt>
      <c:pivotFmt>
        <c:idx val="8"/>
        <c:spPr>
          <a:solidFill>
            <a:schemeClr val="accent1"/>
          </a:solidFill>
          <a:ln>
            <a:noFill/>
          </a:ln>
          <a:effectLst/>
          <a:sp3d/>
        </c:spPr>
        <c:marker>
          <c:symbol val="none"/>
        </c:marker>
      </c:pivotFmt>
      <c:pivotFmt>
        <c:idx val="9"/>
        <c:spPr>
          <a:solidFill>
            <a:schemeClr val="accent1"/>
          </a:solidFill>
          <a:ln>
            <a:noFill/>
          </a:ln>
          <a:effectLst/>
          <a:sp3d/>
        </c:spPr>
        <c:marker>
          <c:symbol val="none"/>
        </c:marker>
      </c:pivotFmt>
      <c:pivotFmt>
        <c:idx val="10"/>
        <c:spPr>
          <a:solidFill>
            <a:schemeClr val="accent1"/>
          </a:solidFill>
          <a:ln>
            <a:noFill/>
          </a:ln>
          <a:effectLst/>
          <a:sp3d/>
        </c:spPr>
        <c:marker>
          <c:symbol val="none"/>
        </c:marker>
      </c:pivotFmt>
      <c:pivotFmt>
        <c:idx val="11"/>
        <c:spPr>
          <a:solidFill>
            <a:schemeClr val="accent1"/>
          </a:solidFill>
          <a:ln>
            <a:noFill/>
          </a:ln>
          <a:effectLst/>
          <a:sp3d/>
        </c:spPr>
        <c:marker>
          <c:symbol val="none"/>
        </c:marker>
      </c:pivotFmt>
      <c:pivotFmt>
        <c:idx val="12"/>
        <c:spPr>
          <a:solidFill>
            <a:schemeClr val="accent1"/>
          </a:solidFill>
          <a:ln>
            <a:noFill/>
          </a:ln>
          <a:effectLst/>
          <a:sp3d/>
        </c:spPr>
        <c:marker>
          <c:symbol val="none"/>
        </c:marker>
      </c:pivotFmt>
      <c:pivotFmt>
        <c:idx val="13"/>
        <c:spPr>
          <a:solidFill>
            <a:schemeClr val="accent1"/>
          </a:solidFill>
          <a:ln>
            <a:noFill/>
          </a:ln>
          <a:effectLst/>
          <a:sp3d/>
        </c:spPr>
        <c:marker>
          <c:symbol val="none"/>
        </c:marker>
      </c:pivotFmt>
      <c:pivotFmt>
        <c:idx val="14"/>
        <c:spPr>
          <a:solidFill>
            <a:schemeClr val="accent1"/>
          </a:solidFill>
          <a:ln>
            <a:noFill/>
          </a:ln>
          <a:effectLst/>
          <a:sp3d/>
        </c:spPr>
        <c:marker>
          <c:symbol val="none"/>
        </c:marker>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'Pivot Table'!$B$3:$B$4</c:f>
              <c:strCache>
                <c:ptCount val="1"/>
                <c:pt idx="0">
                  <c:v>5</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Table'!$A$5:$A$12</c:f>
              <c:strCache>
                <c:ptCount val="7"/>
                <c:pt idx="0">
                  <c:v>Cola-Coka</c:v>
                </c:pt>
                <c:pt idx="1">
                  <c:v>Bepsi</c:v>
                </c:pt>
                <c:pt idx="2">
                  <c:v>Gangster</c:v>
                </c:pt>
                <c:pt idx="3">
                  <c:v>Blue Bull</c:v>
                </c:pt>
                <c:pt idx="4">
                  <c:v>Sky 9</c:v>
                </c:pt>
                <c:pt idx="5">
                  <c:v>CodeX</c:v>
                </c:pt>
                <c:pt idx="6">
                  <c:v>Others</c:v>
                </c:pt>
              </c:strCache>
            </c:strRef>
          </c:cat>
          <c:val>
            <c:numRef>
              <c:f>'Pivot Table'!$B$5:$B$12</c:f>
              <c:numCache>
                <c:formatCode>General</c:formatCode>
                <c:ptCount val="7"/>
                <c:pt idx="0">
                  <c:v>2590</c:v>
                </c:pt>
                <c:pt idx="1">
                  <c:v>2125</c:v>
                </c:pt>
                <c:pt idx="2">
                  <c:v>1765</c:v>
                </c:pt>
                <c:pt idx="3">
                  <c:v>1070</c:v>
                </c:pt>
                <c:pt idx="4">
                  <c:v>945</c:v>
                </c:pt>
                <c:pt idx="5">
                  <c:v>955</c:v>
                </c:pt>
                <c:pt idx="6">
                  <c:v>480</c:v>
                </c:pt>
              </c:numCache>
            </c:numRef>
          </c:val>
        </c:ser>
        <c:ser>
          <c:idx val="1"/>
          <c:order val="1"/>
          <c:tx>
            <c:strRef>
              <c:f>'Pivot Table'!$C$3:$C$4</c:f>
              <c:strCache>
                <c:ptCount val="1"/>
                <c:pt idx="0">
                  <c:v>4</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Table'!$A$5:$A$12</c:f>
              <c:strCache>
                <c:ptCount val="7"/>
                <c:pt idx="0">
                  <c:v>Cola-Coka</c:v>
                </c:pt>
                <c:pt idx="1">
                  <c:v>Bepsi</c:v>
                </c:pt>
                <c:pt idx="2">
                  <c:v>Gangster</c:v>
                </c:pt>
                <c:pt idx="3">
                  <c:v>Blue Bull</c:v>
                </c:pt>
                <c:pt idx="4">
                  <c:v>Sky 9</c:v>
                </c:pt>
                <c:pt idx="5">
                  <c:v>CodeX</c:v>
                </c:pt>
                <c:pt idx="6">
                  <c:v>Others</c:v>
                </c:pt>
              </c:strCache>
            </c:strRef>
          </c:cat>
          <c:val>
            <c:numRef>
              <c:f>'Pivot Table'!$C$5:$C$12</c:f>
              <c:numCache>
                <c:formatCode>General</c:formatCode>
                <c:ptCount val="7"/>
                <c:pt idx="0">
                  <c:v>2528</c:v>
                </c:pt>
                <c:pt idx="1">
                  <c:v>2068</c:v>
                </c:pt>
                <c:pt idx="2">
                  <c:v>1808</c:v>
                </c:pt>
                <c:pt idx="3">
                  <c:v>1032</c:v>
                </c:pt>
                <c:pt idx="4">
                  <c:v>1032</c:v>
                </c:pt>
                <c:pt idx="5">
                  <c:v>992</c:v>
                </c:pt>
                <c:pt idx="6">
                  <c:v>456</c:v>
                </c:pt>
              </c:numCache>
            </c:numRef>
          </c:val>
        </c:ser>
        <c:ser>
          <c:idx val="2"/>
          <c:order val="2"/>
          <c:tx>
            <c:strRef>
              <c:f>'Pivot Table'!$D$3:$D$4</c:f>
              <c:strCache>
                <c:ptCount val="1"/>
                <c:pt idx="0">
                  <c:v>3</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Table'!$A$5:$A$12</c:f>
              <c:strCache>
                <c:ptCount val="7"/>
                <c:pt idx="0">
                  <c:v>Cola-Coka</c:v>
                </c:pt>
                <c:pt idx="1">
                  <c:v>Bepsi</c:v>
                </c:pt>
                <c:pt idx="2">
                  <c:v>Gangster</c:v>
                </c:pt>
                <c:pt idx="3">
                  <c:v>Blue Bull</c:v>
                </c:pt>
                <c:pt idx="4">
                  <c:v>Sky 9</c:v>
                </c:pt>
                <c:pt idx="5">
                  <c:v>CodeX</c:v>
                </c:pt>
                <c:pt idx="6">
                  <c:v>Others</c:v>
                </c:pt>
              </c:strCache>
            </c:strRef>
          </c:cat>
          <c:val>
            <c:numRef>
              <c:f>'Pivot Table'!$D$5:$D$12</c:f>
              <c:numCache>
                <c:formatCode>General</c:formatCode>
                <c:ptCount val="7"/>
                <c:pt idx="0">
                  <c:v>2268</c:v>
                </c:pt>
                <c:pt idx="1">
                  <c:v>1806</c:v>
                </c:pt>
                <c:pt idx="2">
                  <c:v>1674</c:v>
                </c:pt>
                <c:pt idx="3">
                  <c:v>957</c:v>
                </c:pt>
                <c:pt idx="4">
                  <c:v>831</c:v>
                </c:pt>
                <c:pt idx="5">
                  <c:v>858</c:v>
                </c:pt>
                <c:pt idx="6">
                  <c:v>477</c:v>
                </c:pt>
              </c:numCache>
            </c:numRef>
          </c:val>
        </c:ser>
        <c:ser>
          <c:idx val="3"/>
          <c:order val="3"/>
          <c:tx>
            <c:strRef>
              <c:f>'Pivot Table'!$E$3:$E$4</c:f>
              <c:strCache>
                <c:ptCount val="1"/>
                <c:pt idx="0">
                  <c:v>2</c:v>
                </c:pt>
              </c:strCache>
            </c:strRef>
          </c:tx>
          <c:spPr>
            <a:solidFill>
              <a:schemeClr val="accent4"/>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Table'!$A$5:$A$12</c:f>
              <c:strCache>
                <c:ptCount val="7"/>
                <c:pt idx="0">
                  <c:v>Cola-Coka</c:v>
                </c:pt>
                <c:pt idx="1">
                  <c:v>Bepsi</c:v>
                </c:pt>
                <c:pt idx="2">
                  <c:v>Gangster</c:v>
                </c:pt>
                <c:pt idx="3">
                  <c:v>Blue Bull</c:v>
                </c:pt>
                <c:pt idx="4">
                  <c:v>Sky 9</c:v>
                </c:pt>
                <c:pt idx="5">
                  <c:v>CodeX</c:v>
                </c:pt>
                <c:pt idx="6">
                  <c:v>Others</c:v>
                </c:pt>
              </c:strCache>
            </c:strRef>
          </c:cat>
          <c:val>
            <c:numRef>
              <c:f>'Pivot Table'!$E$5:$E$12</c:f>
              <c:numCache>
                <c:formatCode>General</c:formatCode>
                <c:ptCount val="7"/>
                <c:pt idx="0">
                  <c:v>724</c:v>
                </c:pt>
                <c:pt idx="1">
                  <c:v>702</c:v>
                </c:pt>
                <c:pt idx="2">
                  <c:v>536</c:v>
                </c:pt>
                <c:pt idx="3">
                  <c:v>326</c:v>
                </c:pt>
                <c:pt idx="4">
                  <c:v>326</c:v>
                </c:pt>
                <c:pt idx="5">
                  <c:v>296</c:v>
                </c:pt>
                <c:pt idx="6">
                  <c:v>138</c:v>
                </c:pt>
              </c:numCache>
            </c:numRef>
          </c:val>
        </c:ser>
        <c:ser>
          <c:idx val="4"/>
          <c:order val="4"/>
          <c:tx>
            <c:strRef>
              <c:f>'Pivot Table'!$F$3:$F$4</c:f>
              <c:strCache>
                <c:ptCount val="1"/>
                <c:pt idx="0">
                  <c:v>1</c:v>
                </c:pt>
              </c:strCache>
            </c:strRef>
          </c:tx>
          <c:spPr>
            <a:solidFill>
              <a:schemeClr val="accent5"/>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Table'!$A$5:$A$12</c:f>
              <c:strCache>
                <c:ptCount val="7"/>
                <c:pt idx="0">
                  <c:v>Cola-Coka</c:v>
                </c:pt>
                <c:pt idx="1">
                  <c:v>Bepsi</c:v>
                </c:pt>
                <c:pt idx="2">
                  <c:v>Gangster</c:v>
                </c:pt>
                <c:pt idx="3">
                  <c:v>Blue Bull</c:v>
                </c:pt>
                <c:pt idx="4">
                  <c:v>Sky 9</c:v>
                </c:pt>
                <c:pt idx="5">
                  <c:v>CodeX</c:v>
                </c:pt>
                <c:pt idx="6">
                  <c:v>Others</c:v>
                </c:pt>
              </c:strCache>
            </c:strRef>
          </c:cat>
          <c:val>
            <c:numRef>
              <c:f>'Pivot Table'!$F$5:$F$12</c:f>
              <c:numCache>
                <c:formatCode>General</c:formatCode>
                <c:ptCount val="7"/>
                <c:pt idx="0">
                  <c:v>270</c:v>
                </c:pt>
                <c:pt idx="1">
                  <c:v>217</c:v>
                </c:pt>
                <c:pt idx="2">
                  <c:v>223</c:v>
                </c:pt>
                <c:pt idx="3">
                  <c:v>104</c:v>
                </c:pt>
                <c:pt idx="4">
                  <c:v>92</c:v>
                </c:pt>
                <c:pt idx="5">
                  <c:v>107</c:v>
                </c:pt>
                <c:pt idx="6">
                  <c:v>41</c:v>
                </c:pt>
              </c:numCache>
            </c:numRef>
          </c:val>
        </c:ser>
        <c:dLbls>
          <c:showLegendKey val="0"/>
          <c:showVal val="1"/>
          <c:showCatName val="0"/>
          <c:showSerName val="0"/>
          <c:showPercent val="0"/>
          <c:showBubbleSize val="0"/>
        </c:dLbls>
        <c:gapWidth val="150"/>
        <c:shape val="box"/>
        <c:axId val="411574728"/>
        <c:axId val="411573160"/>
        <c:axId val="0"/>
      </c:bar3DChart>
      <c:catAx>
        <c:axId val="4115747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Overall Rating (1 to 5)</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3160"/>
        <c:crosses val="autoZero"/>
        <c:auto val="1"/>
        <c:lblAlgn val="ctr"/>
        <c:lblOffset val="100"/>
        <c:noMultiLvlLbl val="0"/>
      </c:catAx>
      <c:valAx>
        <c:axId val="4115731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Count of Responses</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4728"/>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........xlsx]Sheet8!PivotTable9</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Brand Perception Across Cities</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
        <c:idx val="3"/>
        <c:spPr>
          <a:solidFill>
            <a:schemeClr val="accent1"/>
          </a:solidFill>
          <a:ln>
            <a:noFill/>
          </a:ln>
          <a:effectLst/>
        </c:spPr>
        <c:marker>
          <c:symbol val="none"/>
        </c:marker>
      </c:pivotFmt>
      <c:pivotFmt>
        <c:idx val="4"/>
        <c:spPr>
          <a:solidFill>
            <a:schemeClr val="accent1"/>
          </a:solidFill>
          <a:ln>
            <a:noFill/>
          </a:ln>
          <a:effectLst/>
        </c:spPr>
        <c:marker>
          <c:symbol val="none"/>
        </c:marker>
      </c:pivotFmt>
      <c:pivotFmt>
        <c:idx val="5"/>
        <c:spPr>
          <a:solidFill>
            <a:schemeClr val="accent1"/>
          </a:solidFill>
          <a:ln>
            <a:noFill/>
          </a:ln>
          <a:effectLst/>
        </c:spPr>
        <c:marker>
          <c:symbol val="none"/>
        </c:marker>
      </c:pivotFmt>
      <c:pivotFmt>
        <c:idx val="6"/>
        <c:spPr>
          <a:solidFill>
            <a:schemeClr val="accent1"/>
          </a:solidFill>
          <a:ln>
            <a:noFill/>
          </a:ln>
          <a:effectLst/>
        </c:spPr>
        <c:marker>
          <c:symbol val="none"/>
        </c:marker>
      </c:pivotFmt>
      <c:pivotFmt>
        <c:idx val="7"/>
        <c:spPr>
          <a:solidFill>
            <a:schemeClr val="accent1"/>
          </a:solidFill>
          <a:ln>
            <a:noFill/>
          </a:ln>
          <a:effectLst/>
        </c:spPr>
        <c:marker>
          <c:symbol val="none"/>
        </c:marker>
      </c:pivotFmt>
      <c:pivotFmt>
        <c:idx val="8"/>
        <c:spPr>
          <a:solidFill>
            <a:schemeClr val="accent1"/>
          </a:solidFill>
          <a:ln>
            <a:noFill/>
          </a:ln>
          <a:effectLst/>
        </c:spPr>
        <c:marker>
          <c:symbol val="none"/>
        </c:marker>
      </c:pivotFmt>
    </c:pivotFmts>
    <c:plotArea>
      <c:layout>
        <c:manualLayout>
          <c:layoutTarget val="inner"/>
          <c:xMode val="edge"/>
          <c:yMode val="edge"/>
          <c:x val="0.11620959467978591"/>
          <c:y val="7.6157231749886173E-2"/>
          <c:w val="0.72601660095481801"/>
          <c:h val="0.67790937651992167"/>
        </c:manualLayout>
      </c:layout>
      <c:barChart>
        <c:barDir val="col"/>
        <c:grouping val="stacked"/>
        <c:varyColors val="0"/>
        <c:ser>
          <c:idx val="0"/>
          <c:order val="0"/>
          <c:tx>
            <c:strRef>
              <c:f>Sheet8!$B$3:$B$4</c:f>
              <c:strCache>
                <c:ptCount val="1"/>
                <c:pt idx="0">
                  <c:v>Neutral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Sheet8!$A$5:$A$15</c:f>
              <c:strCache>
                <c:ptCount val="10"/>
                <c:pt idx="0">
                  <c:v>Bangalore</c:v>
                </c:pt>
                <c:pt idx="1">
                  <c:v>Hyderabad</c:v>
                </c:pt>
                <c:pt idx="2">
                  <c:v>Mumbai</c:v>
                </c:pt>
                <c:pt idx="3">
                  <c:v>Chennai</c:v>
                </c:pt>
                <c:pt idx="4">
                  <c:v>Pune</c:v>
                </c:pt>
                <c:pt idx="5">
                  <c:v>Kolkata</c:v>
                </c:pt>
                <c:pt idx="6">
                  <c:v>Ahmedabad</c:v>
                </c:pt>
                <c:pt idx="7">
                  <c:v>Delhi</c:v>
                </c:pt>
                <c:pt idx="8">
                  <c:v>Jaipur</c:v>
                </c:pt>
                <c:pt idx="9">
                  <c:v>Lucknow</c:v>
                </c:pt>
              </c:strCache>
            </c:strRef>
          </c:cat>
          <c:val>
            <c:numRef>
              <c:f>Sheet8!$B$5:$B$15</c:f>
              <c:numCache>
                <c:formatCode>General</c:formatCode>
                <c:ptCount val="10"/>
                <c:pt idx="0">
                  <c:v>1844</c:v>
                </c:pt>
                <c:pt idx="1">
                  <c:v>1191</c:v>
                </c:pt>
                <c:pt idx="2">
                  <c:v>847</c:v>
                </c:pt>
                <c:pt idx="3">
                  <c:v>615</c:v>
                </c:pt>
                <c:pt idx="4">
                  <c:v>419</c:v>
                </c:pt>
                <c:pt idx="5">
                  <c:v>393</c:v>
                </c:pt>
                <c:pt idx="6">
                  <c:v>208</c:v>
                </c:pt>
                <c:pt idx="7">
                  <c:v>210</c:v>
                </c:pt>
                <c:pt idx="8">
                  <c:v>163</c:v>
                </c:pt>
                <c:pt idx="9">
                  <c:v>84</c:v>
                </c:pt>
              </c:numCache>
            </c:numRef>
          </c:val>
        </c:ser>
        <c:ser>
          <c:idx val="1"/>
          <c:order val="1"/>
          <c:tx>
            <c:strRef>
              <c:f>Sheet8!$C$3:$C$4</c:f>
              <c:strCache>
                <c:ptCount val="1"/>
                <c:pt idx="0">
                  <c:v>Positive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Sheet8!$A$5:$A$15</c:f>
              <c:strCache>
                <c:ptCount val="10"/>
                <c:pt idx="0">
                  <c:v>Bangalore</c:v>
                </c:pt>
                <c:pt idx="1">
                  <c:v>Hyderabad</c:v>
                </c:pt>
                <c:pt idx="2">
                  <c:v>Mumbai</c:v>
                </c:pt>
                <c:pt idx="3">
                  <c:v>Chennai</c:v>
                </c:pt>
                <c:pt idx="4">
                  <c:v>Pune</c:v>
                </c:pt>
                <c:pt idx="5">
                  <c:v>Kolkata</c:v>
                </c:pt>
                <c:pt idx="6">
                  <c:v>Ahmedabad</c:v>
                </c:pt>
                <c:pt idx="7">
                  <c:v>Delhi</c:v>
                </c:pt>
                <c:pt idx="8">
                  <c:v>Jaipur</c:v>
                </c:pt>
                <c:pt idx="9">
                  <c:v>Lucknow</c:v>
                </c:pt>
              </c:strCache>
            </c:strRef>
          </c:cat>
          <c:val>
            <c:numRef>
              <c:f>Sheet8!$C$5:$C$15</c:f>
              <c:numCache>
                <c:formatCode>General</c:formatCode>
                <c:ptCount val="10"/>
                <c:pt idx="0">
                  <c:v>566</c:v>
                </c:pt>
                <c:pt idx="1">
                  <c:v>376</c:v>
                </c:pt>
                <c:pt idx="2">
                  <c:v>435</c:v>
                </c:pt>
                <c:pt idx="3">
                  <c:v>196</c:v>
                </c:pt>
                <c:pt idx="4">
                  <c:v>205</c:v>
                </c:pt>
                <c:pt idx="5">
                  <c:v>106</c:v>
                </c:pt>
                <c:pt idx="6">
                  <c:v>99</c:v>
                </c:pt>
                <c:pt idx="7">
                  <c:v>145</c:v>
                </c:pt>
                <c:pt idx="8">
                  <c:v>91</c:v>
                </c:pt>
                <c:pt idx="9">
                  <c:v>38</c:v>
                </c:pt>
              </c:numCache>
            </c:numRef>
          </c:val>
        </c:ser>
        <c:ser>
          <c:idx val="2"/>
          <c:order val="2"/>
          <c:tx>
            <c:strRef>
              <c:f>Sheet8!$D$3:$D$4</c:f>
              <c:strCache>
                <c:ptCount val="1"/>
                <c:pt idx="0">
                  <c:v>Negative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Sheet8!$A$5:$A$15</c:f>
              <c:strCache>
                <c:ptCount val="10"/>
                <c:pt idx="0">
                  <c:v>Bangalore</c:v>
                </c:pt>
                <c:pt idx="1">
                  <c:v>Hyderabad</c:v>
                </c:pt>
                <c:pt idx="2">
                  <c:v>Mumbai</c:v>
                </c:pt>
                <c:pt idx="3">
                  <c:v>Chennai</c:v>
                </c:pt>
                <c:pt idx="4">
                  <c:v>Pune</c:v>
                </c:pt>
                <c:pt idx="5">
                  <c:v>Kolkata</c:v>
                </c:pt>
                <c:pt idx="6">
                  <c:v>Ahmedabad</c:v>
                </c:pt>
                <c:pt idx="7">
                  <c:v>Delhi</c:v>
                </c:pt>
                <c:pt idx="8">
                  <c:v>Jaipur</c:v>
                </c:pt>
                <c:pt idx="9">
                  <c:v>Lucknow</c:v>
                </c:pt>
              </c:strCache>
            </c:strRef>
          </c:cat>
          <c:val>
            <c:numRef>
              <c:f>Sheet8!$D$5:$D$15</c:f>
              <c:numCache>
                <c:formatCode>General</c:formatCode>
                <c:ptCount val="10"/>
                <c:pt idx="0">
                  <c:v>418</c:v>
                </c:pt>
                <c:pt idx="1">
                  <c:v>266</c:v>
                </c:pt>
                <c:pt idx="2">
                  <c:v>228</c:v>
                </c:pt>
                <c:pt idx="3">
                  <c:v>126</c:v>
                </c:pt>
                <c:pt idx="4">
                  <c:v>282</c:v>
                </c:pt>
                <c:pt idx="5">
                  <c:v>67</c:v>
                </c:pt>
                <c:pt idx="6">
                  <c:v>149</c:v>
                </c:pt>
                <c:pt idx="7">
                  <c:v>74</c:v>
                </c:pt>
                <c:pt idx="8">
                  <c:v>106</c:v>
                </c:pt>
                <c:pt idx="9">
                  <c:v>53</c:v>
                </c:pt>
              </c:numCache>
            </c:numRef>
          </c:val>
        </c:ser>
        <c:dLbls>
          <c:dLblPos val="ctr"/>
          <c:showLegendKey val="0"/>
          <c:showVal val="1"/>
          <c:showCatName val="0"/>
          <c:showSerName val="0"/>
          <c:showPercent val="0"/>
          <c:showBubbleSize val="0"/>
        </c:dLbls>
        <c:gapWidth val="150"/>
        <c:overlap val="100"/>
        <c:axId val="411571984"/>
        <c:axId val="411577864"/>
      </c:barChart>
      <c:catAx>
        <c:axId val="411571984"/>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US" sz="1200" b="0" i="0" u="none" strike="noStrike" baseline="0">
                    <a:effectLst/>
                  </a:rPr>
                  <a:t>Cities</a:t>
                </a:r>
                <a:endParaRPr lang="en-US" sz="1200"/>
              </a:p>
            </c:rich>
          </c:tx>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411577864"/>
        <c:crosses val="autoZero"/>
        <c:auto val="1"/>
        <c:lblAlgn val="ctr"/>
        <c:lblOffset val="100"/>
        <c:noMultiLvlLbl val="0"/>
      </c:catAx>
      <c:valAx>
        <c:axId val="4115778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r>
                  <a:rPr lang="en-US" sz="1100" b="0" i="0" u="none" strike="noStrike" baseline="0">
                    <a:effectLst/>
                  </a:rPr>
                  <a:t>Count of Responses</a:t>
                </a:r>
                <a:endParaRPr lang="en-US" sz="1100"/>
              </a:p>
            </c:rich>
          </c:tx>
          <c:layout/>
          <c:overlay val="0"/>
          <c:spPr>
            <a:noFill/>
            <a:ln>
              <a:noFill/>
            </a:ln>
            <a:effectLst/>
          </c:spPr>
          <c:txPr>
            <a:bodyPr rot="-54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1984"/>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........xlsx]Sheet8!PivotTable9</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Preferred Purchase Locations for Our Products</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Sheet8!$B$3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Sheet8!$A$4:$A$9</c:f>
              <c:strCache>
                <c:ptCount val="5"/>
                <c:pt idx="0">
                  <c:v>Supermarkets</c:v>
                </c:pt>
                <c:pt idx="1">
                  <c:v>Online retailers</c:v>
                </c:pt>
                <c:pt idx="2">
                  <c:v>Gyms and fitness centers</c:v>
                </c:pt>
                <c:pt idx="3">
                  <c:v>Local stores</c:v>
                </c:pt>
                <c:pt idx="4">
                  <c:v>Other</c:v>
                </c:pt>
              </c:strCache>
            </c:strRef>
          </c:cat>
          <c:val>
            <c:numRef>
              <c:f>Sheet8!$B$4:$B$9</c:f>
              <c:numCache>
                <c:formatCode>General</c:formatCode>
                <c:ptCount val="5"/>
                <c:pt idx="0">
                  <c:v>4494</c:v>
                </c:pt>
                <c:pt idx="1">
                  <c:v>2550</c:v>
                </c:pt>
                <c:pt idx="2">
                  <c:v>1464</c:v>
                </c:pt>
                <c:pt idx="3">
                  <c:v>813</c:v>
                </c:pt>
                <c:pt idx="4">
                  <c:v>679</c:v>
                </c:pt>
              </c:numCache>
            </c:numRef>
          </c:val>
        </c:ser>
        <c:dLbls>
          <c:dLblPos val="outEnd"/>
          <c:showLegendKey val="0"/>
          <c:showVal val="1"/>
          <c:showCatName val="0"/>
          <c:showSerName val="0"/>
          <c:showPercent val="0"/>
          <c:showBubbleSize val="0"/>
        </c:dLbls>
        <c:gapWidth val="219"/>
        <c:overlap val="-27"/>
        <c:axId val="411575904"/>
        <c:axId val="411571592"/>
      </c:barChart>
      <c:catAx>
        <c:axId val="41157590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Purchase Locations</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1592"/>
        <c:crosses val="autoZero"/>
        <c:auto val="1"/>
        <c:lblAlgn val="ctr"/>
        <c:lblOffset val="100"/>
        <c:noMultiLvlLbl val="0"/>
      </c:catAx>
      <c:valAx>
        <c:axId val="4115715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Count of Preferences</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5904"/>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Table!PivotTable9</c:name>
    <c:fmtId val="-1"/>
  </c:pivotSource>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US" sz="1600" b="0" i="0" u="none" strike="noStrike" baseline="0" dirty="0">
                <a:solidFill>
                  <a:schemeClr val="tx1"/>
                </a:solidFill>
                <a:effectLst/>
              </a:rPr>
              <a:t>Typical Consumption Situations for Energy Drinks</a:t>
            </a:r>
            <a:endParaRPr lang="en-US" dirty="0">
              <a:solidFill>
                <a:schemeClr val="tx1"/>
              </a:solidFill>
            </a:endParaRPr>
          </a:p>
        </c:rich>
      </c:tx>
      <c:layout/>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ivotFmts>
      <c:pivotFmt>
        <c:idx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pivotFmt>
      <c:pivotFmt>
        <c:idx val="3"/>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pivotFmt>
      <c:pivotFmt>
        <c:idx val="4"/>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pivotFmt>
      <c:pivotFmt>
        <c:idx val="5"/>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pivotFmt>
      <c:pivotFmt>
        <c:idx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pivotFmt>
      <c:pivotFmt>
        <c:idx val="8"/>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pivotFmt>
      <c:pivotFmt>
        <c:idx val="9"/>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pivotFmt>
      <c:pivotFmt>
        <c:idx val="1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pivotFmt>
    </c:pivotFmts>
    <c:plotArea>
      <c:layout/>
      <c:doughnutChart>
        <c:varyColors val="1"/>
        <c:ser>
          <c:idx val="0"/>
          <c:order val="0"/>
          <c:tx>
            <c:strRef>
              <c:f>'Pivot Table'!$B$3</c:f>
              <c:strCache>
                <c:ptCount val="1"/>
                <c:pt idx="0">
                  <c:v>Total</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solidFill>
                  <a:schemeClr val="accent1">
                    <a:alpha val="88000"/>
                  </a:schemeClr>
                </a:solidFill>
              </a:ln>
              <a:effectLst/>
            </c:spPr>
          </c:dPt>
          <c:dPt>
            <c:idx val="1"/>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dPt>
          <c:dPt>
            <c:idx val="2"/>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c:spPr>
          </c:dPt>
          <c:dPt>
            <c:idx val="3"/>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15:layout/>
              </c:ext>
            </c:extLst>
          </c:dLbls>
          <c:cat>
            <c:strRef>
              <c:f>'Pivot Table'!$A$4:$A$8</c:f>
              <c:strCache>
                <c:ptCount val="4"/>
                <c:pt idx="0">
                  <c:v>To stay awake during work/study</c:v>
                </c:pt>
                <c:pt idx="1">
                  <c:v>Before exercise</c:v>
                </c:pt>
                <c:pt idx="2">
                  <c:v>For mental alertness</c:v>
                </c:pt>
                <c:pt idx="3">
                  <c:v>Throughout the day</c:v>
                </c:pt>
              </c:strCache>
            </c:strRef>
          </c:cat>
          <c:val>
            <c:numRef>
              <c:f>'Pivot Table'!$B$4:$B$8</c:f>
              <c:numCache>
                <c:formatCode>General</c:formatCode>
                <c:ptCount val="4"/>
                <c:pt idx="0">
                  <c:v>3409</c:v>
                </c:pt>
                <c:pt idx="1">
                  <c:v>3148</c:v>
                </c:pt>
                <c:pt idx="2">
                  <c:v>1995</c:v>
                </c:pt>
                <c:pt idx="3">
                  <c:v>1448</c:v>
                </c:pt>
              </c:numCache>
            </c:numRef>
          </c:val>
        </c:ser>
        <c:dLbls>
          <c:showLegendKey val="0"/>
          <c:showVal val="1"/>
          <c:showCatName val="0"/>
          <c:showSerName val="0"/>
          <c:showPercent val="0"/>
          <c:showBubbleSize val="0"/>
          <c:showLeaderLines val="1"/>
        </c:dLbls>
        <c:firstSliceAng val="0"/>
        <c:holeSize val="75"/>
      </c:doughnutChart>
      <c:spPr>
        <a:noFill/>
        <a:ln>
          <a:noFill/>
        </a:ln>
        <a:effectLst/>
      </c:spPr>
    </c:plotArea>
    <c:legend>
      <c:legendPos val="r"/>
      <c:legendEntry>
        <c:idx val="0"/>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Entry>
      <c:legendEntry>
        <c:idx val="1"/>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Entry>
      <c:legendEntry>
        <c:idx val="2"/>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Entry>
      <c:legendEntry>
        <c:idx val="3"/>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Entry>
      <c:layout/>
      <c:overlay val="0"/>
      <c:spPr>
        <a:noFill/>
        <a:ln>
          <a:noFill/>
        </a:ln>
        <a:effectLst/>
      </c:spPr>
      <c:txPr>
        <a:bodyPr rot="0" spcFirstLastPara="1" vertOverflow="ellipsis" vert="horz" wrap="square" anchor="ctr" anchorCtr="1"/>
        <a:lstStyle/>
        <a:p>
          <a:pPr>
            <a:defRPr sz="1200"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Table!PivotTable9</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u="sng" dirty="0" smtClean="0">
                <a:effectLst/>
              </a:rPr>
              <a:t>Price Range</a:t>
            </a:r>
            <a:endParaRPr lang="en-US" sz="1100" dirty="0">
              <a:effectLst/>
            </a:endParaRP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s>
    <c:plotArea>
      <c:layout/>
      <c:pieChart>
        <c:varyColors val="1"/>
        <c:ser>
          <c:idx val="0"/>
          <c:order val="0"/>
          <c:tx>
            <c:strRef>
              <c:f>'Pivot Table'!$B$3</c:f>
              <c:strCache>
                <c:ptCount val="1"/>
                <c:pt idx="0">
                  <c:v>Total</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Pt>
            <c:idx val="3"/>
            <c:bubble3D val="0"/>
            <c:spPr>
              <a:solidFill>
                <a:schemeClr val="accent4"/>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'Pivot Table'!$A$4:$A$8</c:f>
              <c:strCache>
                <c:ptCount val="4"/>
                <c:pt idx="0">
                  <c:v>50-99</c:v>
                </c:pt>
                <c:pt idx="1">
                  <c:v>100-150</c:v>
                </c:pt>
                <c:pt idx="2">
                  <c:v>Above 150</c:v>
                </c:pt>
                <c:pt idx="3">
                  <c:v>Below 50</c:v>
                </c:pt>
              </c:strCache>
            </c:strRef>
          </c:cat>
          <c:val>
            <c:numRef>
              <c:f>'Pivot Table'!$B$4:$B$8</c:f>
              <c:numCache>
                <c:formatCode>General</c:formatCode>
                <c:ptCount val="4"/>
                <c:pt idx="0">
                  <c:v>4288</c:v>
                </c:pt>
                <c:pt idx="1">
                  <c:v>3142</c:v>
                </c:pt>
                <c:pt idx="2">
                  <c:v>1561</c:v>
                </c:pt>
                <c:pt idx="3">
                  <c:v>1009</c:v>
                </c:pt>
              </c:numCache>
            </c:numRef>
          </c:val>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Table!PivotTable9</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sng" strike="noStrike" baseline="0" dirty="0">
                <a:effectLst/>
              </a:rPr>
              <a:t>Limited Edition Packaging</a:t>
            </a:r>
            <a:endParaRPr lang="en-US"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s>
    <c:plotArea>
      <c:layout/>
      <c:pieChart>
        <c:varyColors val="1"/>
        <c:ser>
          <c:idx val="0"/>
          <c:order val="0"/>
          <c:tx>
            <c:strRef>
              <c:f>'Pivot Table'!$B$3</c:f>
              <c:strCache>
                <c:ptCount val="1"/>
                <c:pt idx="0">
                  <c:v>Total</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'Pivot Table'!$A$4:$A$7</c:f>
              <c:strCache>
                <c:ptCount val="3"/>
                <c:pt idx="0">
                  <c:v>No</c:v>
                </c:pt>
                <c:pt idx="1">
                  <c:v>Not Sure</c:v>
                </c:pt>
                <c:pt idx="2">
                  <c:v>Yes</c:v>
                </c:pt>
              </c:strCache>
            </c:strRef>
          </c:cat>
          <c:val>
            <c:numRef>
              <c:f>'Pivot Table'!$B$4:$B$7</c:f>
              <c:numCache>
                <c:formatCode>General</c:formatCode>
                <c:ptCount val="3"/>
                <c:pt idx="0">
                  <c:v>4023</c:v>
                </c:pt>
                <c:pt idx="1">
                  <c:v>2031</c:v>
                </c:pt>
                <c:pt idx="2">
                  <c:v>3946</c:v>
                </c:pt>
              </c:numCache>
            </c:numRef>
          </c:val>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Table!PivotTable9</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Areas of Focus for Product Development</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
        <c:idx val="3"/>
        <c:spPr>
          <a:solidFill>
            <a:schemeClr val="accent1"/>
          </a:solidFill>
          <a:ln>
            <a:noFill/>
          </a:ln>
          <a:effectLst/>
        </c:spPr>
        <c:marker>
          <c:symbol val="none"/>
        </c:marker>
      </c:pivotFmt>
      <c:pivotFmt>
        <c:idx val="4"/>
        <c:spPr>
          <a:solidFill>
            <a:schemeClr val="accent1"/>
          </a:solidFill>
          <a:ln>
            <a:noFill/>
          </a:ln>
          <a:effectLst/>
        </c:spPr>
        <c:marker>
          <c:symbol val="none"/>
        </c:marker>
      </c:pivotFmt>
      <c:pivotFmt>
        <c:idx val="5"/>
        <c:spPr>
          <a:solidFill>
            <a:schemeClr val="accent1"/>
          </a:solidFill>
          <a:ln>
            <a:noFill/>
          </a:ln>
          <a:effectLst/>
        </c:spPr>
        <c:marker>
          <c:symbol val="none"/>
        </c:marker>
      </c:pivotFmt>
      <c:pivotFmt>
        <c:idx val="6"/>
        <c:spPr>
          <a:solidFill>
            <a:schemeClr val="accent1"/>
          </a:solidFill>
          <a:ln>
            <a:noFill/>
          </a:ln>
          <a:effectLst/>
        </c:spPr>
        <c:marker>
          <c:symbol val="none"/>
        </c:marker>
      </c:pivotFmt>
      <c:pivotFmt>
        <c:idx val="7"/>
        <c:spPr>
          <a:solidFill>
            <a:schemeClr val="accent1"/>
          </a:solidFill>
          <a:ln>
            <a:noFill/>
          </a:ln>
          <a:effectLst/>
        </c:spPr>
        <c:marker>
          <c:symbol val="none"/>
        </c:marker>
      </c:pivotFmt>
      <c:pivotFmt>
        <c:idx val="8"/>
        <c:spPr>
          <a:solidFill>
            <a:schemeClr val="accent1"/>
          </a:solidFill>
          <a:ln>
            <a:noFill/>
          </a:ln>
          <a:effectLst/>
        </c:spPr>
        <c:marker>
          <c:symbol val="none"/>
        </c:marker>
      </c:pivotFmt>
      <c:pivotFmt>
        <c:idx val="9"/>
        <c:spPr>
          <a:solidFill>
            <a:schemeClr val="accent1"/>
          </a:solidFill>
          <a:ln>
            <a:noFill/>
          </a:ln>
          <a:effectLst/>
        </c:spPr>
        <c:marker>
          <c:symbol val="none"/>
        </c:marker>
      </c:pivotFmt>
      <c:pivotFmt>
        <c:idx val="10"/>
        <c:spPr>
          <a:solidFill>
            <a:schemeClr val="accent1"/>
          </a:solidFill>
          <a:ln>
            <a:noFill/>
          </a:ln>
          <a:effectLst/>
        </c:spPr>
        <c:marker>
          <c:symbol val="none"/>
        </c:marker>
      </c:pivotFmt>
      <c:pivotFmt>
        <c:idx val="11"/>
        <c:spPr>
          <a:solidFill>
            <a:schemeClr val="accent1"/>
          </a:solidFill>
          <a:ln>
            <a:noFill/>
          </a:ln>
          <a:effectLst/>
        </c:spPr>
        <c:marker>
          <c:symbol val="none"/>
        </c:marker>
      </c:pivotFmt>
      <c:pivotFmt>
        <c:idx val="12"/>
        <c:spPr>
          <a:solidFill>
            <a:schemeClr val="accent1"/>
          </a:solidFill>
          <a:ln>
            <a:noFill/>
          </a:ln>
          <a:effectLst/>
        </c:spPr>
        <c:marker>
          <c:symbol val="none"/>
        </c:marker>
      </c:pivotFmt>
      <c:pivotFmt>
        <c:idx val="13"/>
        <c:spPr>
          <a:solidFill>
            <a:schemeClr val="accent1"/>
          </a:solidFill>
          <a:ln>
            <a:noFill/>
          </a:ln>
          <a:effectLst/>
        </c:spPr>
        <c:marker>
          <c:symbol val="none"/>
        </c:marker>
      </c:pivotFmt>
      <c:pivotFmt>
        <c:idx val="14"/>
        <c:spPr>
          <a:solidFill>
            <a:schemeClr val="accent1"/>
          </a:solidFill>
          <a:ln>
            <a:noFill/>
          </a:ln>
          <a:effectLst/>
        </c:spPr>
        <c:marker>
          <c:symbol val="none"/>
        </c:marker>
      </c:pivotFmt>
    </c:pivotFmts>
    <c:plotArea>
      <c:layout>
        <c:manualLayout>
          <c:layoutTarget val="inner"/>
          <c:xMode val="edge"/>
          <c:yMode val="edge"/>
          <c:x val="0.1041060868428791"/>
          <c:y val="7.5040993915388557E-2"/>
          <c:w val="0.6790569150847845"/>
          <c:h val="0.82143188429792413"/>
        </c:manualLayout>
      </c:layout>
      <c:barChart>
        <c:barDir val="col"/>
        <c:grouping val="clustered"/>
        <c:varyColors val="0"/>
        <c:ser>
          <c:idx val="0"/>
          <c:order val="0"/>
          <c:tx>
            <c:strRef>
              <c:f>'Pivot Table'!$B$3:$B$4</c:f>
              <c:strCache>
                <c:ptCount val="1"/>
                <c:pt idx="0">
                  <c:v>Brand reputation</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Table'!$A$5:$A$6</c:f>
              <c:strCache>
                <c:ptCount val="1"/>
                <c:pt idx="0">
                  <c:v>CodeX</c:v>
                </c:pt>
              </c:strCache>
            </c:strRef>
          </c:cat>
          <c:val>
            <c:numRef>
              <c:f>'Pivot Table'!$B$5:$B$6</c:f>
              <c:numCache>
                <c:formatCode>General</c:formatCode>
                <c:ptCount val="1"/>
                <c:pt idx="0">
                  <c:v>259</c:v>
                </c:pt>
              </c:numCache>
            </c:numRef>
          </c:val>
        </c:ser>
        <c:ser>
          <c:idx val="1"/>
          <c:order val="1"/>
          <c:tx>
            <c:strRef>
              <c:f>'Pivot Table'!$C$3:$C$4</c:f>
              <c:strCache>
                <c:ptCount val="1"/>
                <c:pt idx="0">
                  <c:v>Availability</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Table'!$A$5:$A$6</c:f>
              <c:strCache>
                <c:ptCount val="1"/>
                <c:pt idx="0">
                  <c:v>CodeX</c:v>
                </c:pt>
              </c:strCache>
            </c:strRef>
          </c:cat>
          <c:val>
            <c:numRef>
              <c:f>'Pivot Table'!$C$5:$C$6</c:f>
              <c:numCache>
                <c:formatCode>General</c:formatCode>
                <c:ptCount val="1"/>
                <c:pt idx="0">
                  <c:v>195</c:v>
                </c:pt>
              </c:numCache>
            </c:numRef>
          </c:val>
        </c:ser>
        <c:ser>
          <c:idx val="2"/>
          <c:order val="2"/>
          <c:tx>
            <c:strRef>
              <c:f>'Pivot Table'!$D$3:$D$4</c:f>
              <c:strCache>
                <c:ptCount val="1"/>
                <c:pt idx="0">
                  <c:v>Taste/flavor preference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Table'!$A$5:$A$6</c:f>
              <c:strCache>
                <c:ptCount val="1"/>
                <c:pt idx="0">
                  <c:v>CodeX</c:v>
                </c:pt>
              </c:strCache>
            </c:strRef>
          </c:cat>
          <c:val>
            <c:numRef>
              <c:f>'Pivot Table'!$D$5:$D$6</c:f>
              <c:numCache>
                <c:formatCode>General</c:formatCode>
                <c:ptCount val="1"/>
                <c:pt idx="0">
                  <c:v>182</c:v>
                </c:pt>
              </c:numCache>
            </c:numRef>
          </c:val>
        </c:ser>
        <c:ser>
          <c:idx val="3"/>
          <c:order val="3"/>
          <c:tx>
            <c:strRef>
              <c:f>'Pivot Table'!$E$3:$E$4</c:f>
              <c:strCache>
                <c:ptCount val="1"/>
                <c:pt idx="0">
                  <c:v>Effectiveness</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Table'!$A$5:$A$6</c:f>
              <c:strCache>
                <c:ptCount val="1"/>
                <c:pt idx="0">
                  <c:v>CodeX</c:v>
                </c:pt>
              </c:strCache>
            </c:strRef>
          </c:cat>
          <c:val>
            <c:numRef>
              <c:f>'Pivot Table'!$E$5:$E$6</c:f>
              <c:numCache>
                <c:formatCode>General</c:formatCode>
                <c:ptCount val="1"/>
                <c:pt idx="0">
                  <c:v>176</c:v>
                </c:pt>
              </c:numCache>
            </c:numRef>
          </c:val>
        </c:ser>
        <c:ser>
          <c:idx val="4"/>
          <c:order val="4"/>
          <c:tx>
            <c:strRef>
              <c:f>'Pivot Table'!$F$3:$F$4</c:f>
              <c:strCache>
                <c:ptCount val="1"/>
                <c:pt idx="0">
                  <c:v>Other</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Table'!$A$5:$A$6</c:f>
              <c:strCache>
                <c:ptCount val="1"/>
                <c:pt idx="0">
                  <c:v>CodeX</c:v>
                </c:pt>
              </c:strCache>
            </c:strRef>
          </c:cat>
          <c:val>
            <c:numRef>
              <c:f>'Pivot Table'!$F$5:$F$6</c:f>
              <c:numCache>
                <c:formatCode>General</c:formatCode>
                <c:ptCount val="1"/>
                <c:pt idx="0">
                  <c:v>168</c:v>
                </c:pt>
              </c:numCache>
            </c:numRef>
          </c:val>
        </c:ser>
        <c:dLbls>
          <c:dLblPos val="outEnd"/>
          <c:showLegendKey val="0"/>
          <c:showVal val="1"/>
          <c:showCatName val="0"/>
          <c:showSerName val="0"/>
          <c:showPercent val="0"/>
          <c:showBubbleSize val="0"/>
        </c:dLbls>
        <c:gapWidth val="219"/>
        <c:overlap val="-27"/>
        <c:axId val="411578256"/>
        <c:axId val="469168936"/>
      </c:barChart>
      <c:catAx>
        <c:axId val="4115782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100" b="0" i="0" u="none" strike="noStrike" baseline="0">
                    <a:effectLst/>
                  </a:rPr>
                  <a:t>Areas of Product Development</a:t>
                </a:r>
                <a:endParaRPr lang="en-US" sz="1100"/>
              </a:p>
            </c:rich>
          </c:tx>
          <c:layout>
            <c:manualLayout>
              <c:xMode val="edge"/>
              <c:yMode val="edge"/>
              <c:x val="0.29168441859705296"/>
              <c:y val="0.95798201176108888"/>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469168936"/>
        <c:crosses val="autoZero"/>
        <c:auto val="1"/>
        <c:lblAlgn val="ctr"/>
        <c:lblOffset val="100"/>
        <c:noMultiLvlLbl val="0"/>
      </c:catAx>
      <c:valAx>
        <c:axId val="4691689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0" i="0" u="none" strike="noStrike" baseline="0">
                    <a:effectLst/>
                  </a:rPr>
                  <a:t>Count of Responses</a:t>
                </a:r>
                <a:endParaRPr lang="en-US" sz="1200"/>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8256"/>
        <c:crosses val="autoZero"/>
        <c:crossBetween val="between"/>
      </c:valAx>
      <c:spPr>
        <a:noFill/>
        <a:ln>
          <a:noFill/>
        </a:ln>
        <a:effectLst/>
      </c:spPr>
    </c:plotArea>
    <c:legend>
      <c:legendPos val="r"/>
      <c:layout>
        <c:manualLayout>
          <c:xMode val="edge"/>
          <c:yMode val="edge"/>
          <c:x val="0.77486424674094156"/>
          <c:y val="0.24579990483034933"/>
          <c:w val="0.21268762047897541"/>
          <c:h val="0.63545813612393198"/>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......xlsx]Sheet2!PivotTable2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Average Taste Experience of CodeX Product</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Sheet2!$B$3</c:f>
              <c:strCache>
                <c:ptCount val="1"/>
                <c:pt idx="0">
                  <c:v>Total</c:v>
                </c:pt>
              </c:strCache>
            </c:strRef>
          </c:tx>
          <c:spPr>
            <a:solidFill>
              <a:schemeClr val="accent1"/>
            </a:solidFill>
            <a:ln>
              <a:noFill/>
            </a:ln>
            <a:effectLst/>
          </c:spPr>
          <c:invertIfNegative val="0"/>
          <c:dLbls>
            <c:dLbl>
              <c:idx val="0"/>
              <c:layout>
                <c:manualLayout>
                  <c:x val="1.2266176019624982E-3"/>
                  <c:y val="0.2546916890080429"/>
                </c:manualLayout>
              </c:layout>
              <c:tx>
                <c:rich>
                  <a:bodyPr rot="0" spcFirstLastPara="1" vertOverflow="ellipsis" vert="horz" wrap="square" lIns="38100" tIns="19050" rIns="38100" bIns="19050" anchor="ctr" anchorCtr="1">
                    <a:noAutofit/>
                  </a:bodyPr>
                  <a:lstStyle/>
                  <a:p>
                    <a:pPr>
                      <a:defRPr sz="1050" b="0" i="0" u="none" strike="noStrike" kern="1200" baseline="0">
                        <a:ln cmpd="thickThin">
                          <a:noFill/>
                        </a:ln>
                        <a:solidFill>
                          <a:schemeClr val="tx1"/>
                        </a:solidFill>
                        <a:effectLst>
                          <a:outerShdw blurRad="50800" dist="50800" dir="5400000" algn="ctr" rotWithShape="0">
                            <a:schemeClr val="bg1">
                              <a:alpha val="19000"/>
                            </a:schemeClr>
                          </a:outerShdw>
                        </a:effectLst>
                        <a:latin typeface="+mn-lt"/>
                        <a:ea typeface="+mn-ea"/>
                        <a:cs typeface="+mn-cs"/>
                      </a:defRPr>
                    </a:pPr>
                    <a:fld id="{91CEA802-2000-4444-B757-BFF1E02A2A7A}" type="VALUE">
                      <a:rPr lang="en-US" sz="1400" b="1"/>
                      <a:pPr>
                        <a:defRPr sz="1050">
                          <a:ln cmpd="thickThin">
                            <a:noFill/>
                          </a:ln>
                          <a:solidFill>
                            <a:schemeClr val="tx1"/>
                          </a:solidFill>
                          <a:effectLst>
                            <a:outerShdw blurRad="50800" dist="50800" dir="5400000" algn="ctr" rotWithShape="0">
                              <a:schemeClr val="bg1">
                                <a:alpha val="19000"/>
                              </a:schemeClr>
                            </a:outerShdw>
                          </a:effectLst>
                        </a:defRPr>
                      </a:pPr>
                      <a:t>[VALUE]</a:t>
                    </a:fld>
                    <a:endParaRPr lang="en-US"/>
                  </a:p>
                </c:rich>
              </c:tx>
              <c:spPr>
                <a:noFill/>
                <a:ln>
                  <a:noFill/>
                </a:ln>
                <a:effectLst/>
              </c:spPr>
              <c:txPr>
                <a:bodyPr rot="0" spcFirstLastPara="1" vertOverflow="ellipsis" vert="horz" wrap="square" lIns="38100" tIns="19050" rIns="38100" bIns="19050" anchor="ctr" anchorCtr="1">
                  <a:noAutofit/>
                </a:bodyPr>
                <a:lstStyle/>
                <a:p>
                  <a:pPr>
                    <a:defRPr sz="1050" b="0" i="0" u="none" strike="noStrike" kern="1200" baseline="0">
                      <a:ln cmpd="thickThin">
                        <a:noFill/>
                      </a:ln>
                      <a:solidFill>
                        <a:schemeClr val="tx1"/>
                      </a:solidFill>
                      <a:effectLst>
                        <a:outerShdw blurRad="50800" dist="50800" dir="5400000" algn="ctr" rotWithShape="0">
                          <a:schemeClr val="bg1">
                            <a:alpha val="19000"/>
                          </a:schemeClr>
                        </a:outerShdw>
                      </a:effectLst>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0565465885301598"/>
                      <c:h val="0.13801012809055704"/>
                    </c:manualLayout>
                  </c15:layout>
                  <c15:dlblFieldTable/>
                  <c15:showDataLabelsRange val="0"/>
                </c:ext>
              </c:extLst>
            </c:dLbl>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ln cmpd="thickThin">
                      <a:noFill/>
                    </a:ln>
                    <a:solidFill>
                      <a:schemeClr val="tx1"/>
                    </a:solidFill>
                    <a:effectLst>
                      <a:outerShdw blurRad="50800" dist="50800" dir="5400000" algn="ctr" rotWithShape="0">
                        <a:schemeClr val="bg1">
                          <a:alpha val="19000"/>
                        </a:schemeClr>
                      </a:outerShdw>
                    </a:effectLst>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Sheet2!$A$4:$A$5</c:f>
              <c:strCache>
                <c:ptCount val="1"/>
                <c:pt idx="0">
                  <c:v>CodeX</c:v>
                </c:pt>
              </c:strCache>
            </c:strRef>
          </c:cat>
          <c:val>
            <c:numRef>
              <c:f>Sheet2!$B$4:$B$5</c:f>
              <c:numCache>
                <c:formatCode>0.00</c:formatCode>
                <c:ptCount val="1"/>
                <c:pt idx="0">
                  <c:v>3.3018124507486211</c:v>
                </c:pt>
              </c:numCache>
            </c:numRef>
          </c:val>
        </c:ser>
        <c:dLbls>
          <c:dLblPos val="outEnd"/>
          <c:showLegendKey val="0"/>
          <c:showVal val="1"/>
          <c:showCatName val="0"/>
          <c:showSerName val="0"/>
          <c:showPercent val="0"/>
          <c:showBubbleSize val="0"/>
        </c:dLbls>
        <c:gapWidth val="219"/>
        <c:overlap val="-27"/>
        <c:axId val="469168152"/>
        <c:axId val="469170896"/>
      </c:barChart>
      <c:catAx>
        <c:axId val="46916815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Product (CodeX)</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9170896"/>
        <c:crosses val="autoZero"/>
        <c:auto val="1"/>
        <c:lblAlgn val="ctr"/>
        <c:lblOffset val="100"/>
        <c:noMultiLvlLbl val="0"/>
      </c:catAx>
      <c:valAx>
        <c:axId val="4691708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Average Taste Experience</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9168152"/>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alpha val="0"/>
      </a:schemeClr>
    </a:soli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......xlsx]Sheet2!PivotTable2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Price Range Distribution for CodeX Product</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Sheet2!$B$3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Sheet2!$A$4:$A$8</c:f>
              <c:strCache>
                <c:ptCount val="4"/>
                <c:pt idx="0">
                  <c:v>50-99</c:v>
                </c:pt>
                <c:pt idx="1">
                  <c:v>100-150</c:v>
                </c:pt>
                <c:pt idx="2">
                  <c:v>Above 150</c:v>
                </c:pt>
                <c:pt idx="3">
                  <c:v>Below 50</c:v>
                </c:pt>
              </c:strCache>
            </c:strRef>
          </c:cat>
          <c:val>
            <c:numRef>
              <c:f>Sheet2!$B$4:$B$8</c:f>
              <c:numCache>
                <c:formatCode>General</c:formatCode>
                <c:ptCount val="4"/>
                <c:pt idx="0">
                  <c:v>410</c:v>
                </c:pt>
                <c:pt idx="1">
                  <c:v>313</c:v>
                </c:pt>
                <c:pt idx="2">
                  <c:v>159</c:v>
                </c:pt>
                <c:pt idx="3">
                  <c:v>98</c:v>
                </c:pt>
              </c:numCache>
            </c:numRef>
          </c:val>
        </c:ser>
        <c:dLbls>
          <c:dLblPos val="outEnd"/>
          <c:showLegendKey val="0"/>
          <c:showVal val="1"/>
          <c:showCatName val="0"/>
          <c:showSerName val="0"/>
          <c:showPercent val="0"/>
          <c:showBubbleSize val="0"/>
        </c:dLbls>
        <c:gapWidth val="219"/>
        <c:overlap val="-27"/>
        <c:axId val="469167760"/>
        <c:axId val="469169328"/>
      </c:barChart>
      <c:catAx>
        <c:axId val="46916776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Price Range</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9169328"/>
        <c:crosses val="autoZero"/>
        <c:auto val="1"/>
        <c:lblAlgn val="ctr"/>
        <c:lblOffset val="100"/>
        <c:noMultiLvlLbl val="0"/>
      </c:catAx>
      <c:valAx>
        <c:axId val="46916932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Count of Responses</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9167760"/>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......xlsx]Sheet2!PivotTable2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Desired Improvements for CodeX Product</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5400">
            <a:solidFill>
              <a:schemeClr val="lt1"/>
            </a:solidFill>
          </a:ln>
          <a:effectLst/>
          <a:sp3d contourW="25400">
            <a:contourClr>
              <a:schemeClr val="lt1"/>
            </a:contourClr>
          </a:sp3d>
        </c:spPr>
        <c:marker>
          <c:symbol val="none"/>
        </c:marker>
      </c:pivotFmt>
      <c:pivotFmt>
        <c:idx val="1"/>
        <c:spPr>
          <a:solidFill>
            <a:schemeClr val="accent1"/>
          </a:solidFill>
          <a:ln w="25400">
            <a:solidFill>
              <a:schemeClr val="lt1"/>
            </a:solidFill>
          </a:ln>
          <a:effectLst/>
          <a:sp3d contourW="25400">
            <a:contourClr>
              <a:schemeClr val="lt1"/>
            </a:contourClr>
          </a:sp3d>
        </c:spPr>
        <c:marker>
          <c:symbol val="none"/>
        </c:marker>
      </c:pivotFmt>
      <c:pivotFmt>
        <c:idx val="2"/>
        <c:spPr>
          <a:solidFill>
            <a:schemeClr val="accent1"/>
          </a:solidFill>
          <a:ln w="25400">
            <a:solidFill>
              <a:schemeClr val="lt1"/>
            </a:solidFill>
          </a:ln>
          <a:effectLst/>
          <a:sp3d contourW="25400">
            <a:contourClr>
              <a:schemeClr val="lt1"/>
            </a:contourClr>
          </a:sp3d>
        </c:spPr>
      </c:pivotFmt>
      <c:pivotFmt>
        <c:idx val="3"/>
        <c:spPr>
          <a:solidFill>
            <a:schemeClr val="accent1"/>
          </a:solidFill>
          <a:ln w="25400">
            <a:solidFill>
              <a:schemeClr val="lt1"/>
            </a:solidFill>
          </a:ln>
          <a:effectLst/>
          <a:sp3d contourW="25400">
            <a:contourClr>
              <a:schemeClr val="lt1"/>
            </a:contourClr>
          </a:sp3d>
        </c:spPr>
      </c:pivotFmt>
      <c:pivotFmt>
        <c:idx val="4"/>
        <c:spPr>
          <a:solidFill>
            <a:schemeClr val="accent1"/>
          </a:solidFill>
          <a:ln w="25400">
            <a:solidFill>
              <a:schemeClr val="lt1"/>
            </a:solidFill>
          </a:ln>
          <a:effectLst/>
          <a:sp3d contourW="25400">
            <a:contourClr>
              <a:schemeClr val="lt1"/>
            </a:contourClr>
          </a:sp3d>
        </c:spPr>
      </c:pivotFmt>
      <c:pivotFmt>
        <c:idx val="5"/>
        <c:spPr>
          <a:solidFill>
            <a:schemeClr val="accent1"/>
          </a:solidFill>
          <a:ln w="25400">
            <a:solidFill>
              <a:schemeClr val="lt1"/>
            </a:solidFill>
          </a:ln>
          <a:effectLst/>
          <a:sp3d contourW="25400">
            <a:contourClr>
              <a:schemeClr val="lt1"/>
            </a:contourClr>
          </a:sp3d>
        </c:spPr>
      </c:pivotFmt>
      <c:pivotFmt>
        <c:idx val="6"/>
        <c:spPr>
          <a:solidFill>
            <a:schemeClr val="accent1"/>
          </a:solidFill>
          <a:ln w="25400">
            <a:solidFill>
              <a:schemeClr val="lt1"/>
            </a:solidFill>
          </a:ln>
          <a:effectLst/>
          <a:sp3d contourW="25400">
            <a:contourClr>
              <a:schemeClr val="lt1"/>
            </a:contourClr>
          </a:sp3d>
        </c:spPr>
      </c:pivotFmt>
      <c:pivotFmt>
        <c:idx val="7"/>
        <c:spPr>
          <a:solidFill>
            <a:schemeClr val="accent1"/>
          </a:solidFill>
          <a:ln w="25400">
            <a:solidFill>
              <a:schemeClr val="lt1"/>
            </a:solidFill>
          </a:ln>
          <a:effectLst/>
          <a:sp3d contourW="25400">
            <a:contourClr>
              <a:schemeClr val="lt1"/>
            </a:contourClr>
          </a:sp3d>
        </c:spPr>
        <c:marker>
          <c:symbol val="none"/>
        </c:marker>
      </c:pivotFmt>
      <c:pivotFmt>
        <c:idx val="8"/>
        <c:spPr>
          <a:solidFill>
            <a:schemeClr val="accent1"/>
          </a:solidFill>
          <a:ln w="25400">
            <a:solidFill>
              <a:schemeClr val="lt1"/>
            </a:solidFill>
          </a:ln>
          <a:effectLst/>
          <a:sp3d contourW="25400">
            <a:contourClr>
              <a:schemeClr val="lt1"/>
            </a:contourClr>
          </a:sp3d>
        </c:spPr>
      </c:pivotFmt>
      <c:pivotFmt>
        <c:idx val="9"/>
        <c:spPr>
          <a:solidFill>
            <a:schemeClr val="accent1"/>
          </a:solidFill>
          <a:ln w="25400">
            <a:solidFill>
              <a:schemeClr val="lt1"/>
            </a:solidFill>
          </a:ln>
          <a:effectLst/>
          <a:sp3d contourW="25400">
            <a:contourClr>
              <a:schemeClr val="lt1"/>
            </a:contourClr>
          </a:sp3d>
        </c:spPr>
      </c:pivotFmt>
      <c:pivotFmt>
        <c:idx val="10"/>
        <c:spPr>
          <a:solidFill>
            <a:schemeClr val="accent1"/>
          </a:solidFill>
          <a:ln w="25400">
            <a:solidFill>
              <a:schemeClr val="lt1"/>
            </a:solidFill>
          </a:ln>
          <a:effectLst/>
          <a:sp3d contourW="25400">
            <a:contourClr>
              <a:schemeClr val="lt1"/>
            </a:contourClr>
          </a:sp3d>
        </c:spPr>
      </c:pivotFmt>
      <c:pivotFmt>
        <c:idx val="11"/>
        <c:spPr>
          <a:solidFill>
            <a:schemeClr val="accent1"/>
          </a:solidFill>
          <a:ln w="25400">
            <a:solidFill>
              <a:schemeClr val="lt1"/>
            </a:solidFill>
          </a:ln>
          <a:effectLst/>
          <a:sp3d contourW="25400">
            <a:contourClr>
              <a:schemeClr val="lt1"/>
            </a:contourClr>
          </a:sp3d>
        </c:spPr>
      </c:pivotFmt>
      <c:pivotFmt>
        <c:idx val="12"/>
        <c:spPr>
          <a:solidFill>
            <a:schemeClr val="accent1"/>
          </a:solidFill>
          <a:ln w="2540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Sheet2!$B$3</c:f>
              <c:strCache>
                <c:ptCount val="1"/>
                <c:pt idx="0">
                  <c:v>Total</c:v>
                </c:pt>
              </c:strCache>
            </c:strRef>
          </c:tx>
          <c:dPt>
            <c:idx val="0"/>
            <c:bubble3D val="0"/>
            <c:spPr>
              <a:solidFill>
                <a:schemeClr val="accent1"/>
              </a:solidFill>
              <a:ln w="25400">
                <a:noFill/>
              </a:ln>
              <a:effectLst/>
              <a:sp3d/>
            </c:spPr>
          </c:dPt>
          <c:dPt>
            <c:idx val="1"/>
            <c:bubble3D val="0"/>
            <c:spPr>
              <a:solidFill>
                <a:schemeClr val="accent2"/>
              </a:solidFill>
              <a:ln w="25400">
                <a:noFill/>
              </a:ln>
              <a:effectLst/>
              <a:sp3d/>
            </c:spPr>
          </c:dPt>
          <c:dPt>
            <c:idx val="2"/>
            <c:bubble3D val="0"/>
            <c:spPr>
              <a:solidFill>
                <a:schemeClr val="accent3"/>
              </a:solidFill>
              <a:ln w="25400">
                <a:noFill/>
              </a:ln>
              <a:effectLst/>
              <a:sp3d/>
            </c:spPr>
          </c:dPt>
          <c:dPt>
            <c:idx val="3"/>
            <c:bubble3D val="0"/>
            <c:spPr>
              <a:solidFill>
                <a:schemeClr val="accent4"/>
              </a:solidFill>
              <a:ln w="25400">
                <a:noFill/>
              </a:ln>
              <a:effectLst/>
              <a:sp3d/>
            </c:spPr>
          </c:dPt>
          <c:dPt>
            <c:idx val="4"/>
            <c:bubble3D val="0"/>
            <c:spPr>
              <a:solidFill>
                <a:schemeClr val="accent5"/>
              </a:solidFill>
              <a:ln w="25400">
                <a:noFill/>
              </a:ln>
              <a:effectLst/>
              <a:sp3d/>
            </c:spPr>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Sheet2!$A$4:$A$9</c:f>
              <c:strCache>
                <c:ptCount val="5"/>
                <c:pt idx="0">
                  <c:v>Reduced sugar content</c:v>
                </c:pt>
                <c:pt idx="1">
                  <c:v>More natural ingredients</c:v>
                </c:pt>
                <c:pt idx="2">
                  <c:v>Wider range of flavors</c:v>
                </c:pt>
                <c:pt idx="3">
                  <c:v>Healthier alternatives</c:v>
                </c:pt>
                <c:pt idx="4">
                  <c:v>Other</c:v>
                </c:pt>
              </c:strCache>
            </c:strRef>
          </c:cat>
          <c:val>
            <c:numRef>
              <c:f>Sheet2!$B$4:$B$9</c:f>
              <c:numCache>
                <c:formatCode>General</c:formatCode>
                <c:ptCount val="5"/>
                <c:pt idx="0">
                  <c:v>298</c:v>
                </c:pt>
                <c:pt idx="1">
                  <c:v>234</c:v>
                </c:pt>
                <c:pt idx="2">
                  <c:v>208</c:v>
                </c:pt>
                <c:pt idx="3">
                  <c:v>143</c:v>
                </c:pt>
                <c:pt idx="4">
                  <c:v>97</c:v>
                </c:pt>
              </c:numCache>
            </c:numRef>
          </c:val>
        </c:ser>
        <c:dLbls>
          <c:dLblPos val="bestFit"/>
          <c:showLegendKey val="0"/>
          <c:showVal val="1"/>
          <c:showCatName val="0"/>
          <c:showSerName val="0"/>
          <c:showPercent val="0"/>
          <c:showBubbleSize val="0"/>
          <c:showLeaderLines val="1"/>
        </c:dLbls>
      </c:pie3D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........xlsx]age group prefers energy drinks!PivotTable3</c:name>
    <c:fmtId val="-1"/>
  </c:pivotSource>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sz="1400" b="0" dirty="0"/>
              <a:t>Energy Drink Consumption by Age Group</a:t>
            </a:r>
          </a:p>
        </c:rich>
      </c:tx>
      <c:layout/>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cene3d>
            <a:camera prst="orthographicFront">
              <a:rot lat="0" lon="0" rev="0"/>
            </a:camera>
            <a:lightRig rig="balanced" dir="t"/>
          </a:scene3d>
          <a:sp3d prstMaterial="matte">
            <a:bevelT w="25400" h="25400" prst="relaxedInset"/>
          </a:sp3d>
        </c:spPr>
        <c:marker>
          <c:symbol val="none"/>
        </c:marker>
      </c:pivotFmt>
      <c:pivotFmt>
        <c:idx val="1"/>
        <c:spPr>
          <a:solidFill>
            <a:schemeClr val="accent1"/>
          </a:solidFill>
          <a:ln>
            <a:noFill/>
          </a:ln>
          <a:effectLst/>
          <a:scene3d>
            <a:camera prst="orthographicFront">
              <a:rot lat="0" lon="0" rev="0"/>
            </a:camera>
            <a:lightRig rig="balanced" dir="t"/>
          </a:scene3d>
          <a:sp3d prstMaterial="matte">
            <a:bevelT w="25400" h="25400" prst="relaxedInset"/>
          </a:sp3d>
        </c:spPr>
        <c:marker>
          <c:symbol val="none"/>
        </c:marker>
      </c:pivotFmt>
      <c:pivotFmt>
        <c:idx val="2"/>
        <c:spPr>
          <a:solidFill>
            <a:schemeClr val="accent1"/>
          </a:solidFill>
          <a:ln>
            <a:noFill/>
          </a:ln>
          <a:effectLst/>
          <a:scene3d>
            <a:camera prst="orthographicFront">
              <a:rot lat="0" lon="0" rev="0"/>
            </a:camera>
            <a:lightRig rig="balanced" dir="t"/>
          </a:scene3d>
          <a:sp3d prstMaterial="matte">
            <a:bevelT w="25400" h="25400" prst="relaxedInset"/>
          </a:sp3d>
        </c:spPr>
        <c:marker>
          <c:symbol val="none"/>
        </c:marker>
      </c:pivotFmt>
    </c:pivotFmts>
    <c:plotArea>
      <c:layout/>
      <c:barChart>
        <c:barDir val="col"/>
        <c:grouping val="clustered"/>
        <c:varyColors val="0"/>
        <c:ser>
          <c:idx val="0"/>
          <c:order val="0"/>
          <c:tx>
            <c:strRef>
              <c:f>'age group prefers energy drinks'!$B$3</c:f>
              <c:strCache>
                <c:ptCount val="1"/>
                <c:pt idx="0">
                  <c:v>Total</c:v>
                </c:pt>
              </c:strCache>
            </c:strRef>
          </c:tx>
          <c:spPr>
            <a:gradFill rotWithShape="1">
              <a:gsLst>
                <a:gs pos="0">
                  <a:schemeClr val="accent1">
                    <a:tint val="94000"/>
                    <a:satMod val="100000"/>
                    <a:lumMod val="104000"/>
                  </a:schemeClr>
                </a:gs>
                <a:gs pos="69000">
                  <a:schemeClr val="accent1">
                    <a:shade val="86000"/>
                    <a:satMod val="130000"/>
                    <a:lumMod val="102000"/>
                  </a:schemeClr>
                </a:gs>
                <a:gs pos="100000">
                  <a:schemeClr val="accent1">
                    <a:shade val="72000"/>
                    <a:satMod val="130000"/>
                    <a:lumMod val="100000"/>
                  </a:schemeClr>
                </a:gs>
              </a:gsLst>
              <a:lin ang="5400000" scaled="0"/>
            </a:gradFill>
            <a:ln>
              <a:noFill/>
            </a:ln>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'age group prefers energy drinks'!$A$4:$A$9</c:f>
              <c:strCache>
                <c:ptCount val="5"/>
                <c:pt idx="0">
                  <c:v>19-30</c:v>
                </c:pt>
                <c:pt idx="1">
                  <c:v>31-45</c:v>
                </c:pt>
                <c:pt idx="2">
                  <c:v>15-18</c:v>
                </c:pt>
                <c:pt idx="3">
                  <c:v>46-65</c:v>
                </c:pt>
                <c:pt idx="4">
                  <c:v>65+</c:v>
                </c:pt>
              </c:strCache>
            </c:strRef>
          </c:cat>
          <c:val>
            <c:numRef>
              <c:f>'age group prefers energy drinks'!$B$4:$B$9</c:f>
              <c:numCache>
                <c:formatCode>General</c:formatCode>
                <c:ptCount val="5"/>
                <c:pt idx="0">
                  <c:v>5520</c:v>
                </c:pt>
                <c:pt idx="1">
                  <c:v>2376</c:v>
                </c:pt>
                <c:pt idx="2">
                  <c:v>1488</c:v>
                </c:pt>
                <c:pt idx="3">
                  <c:v>426</c:v>
                </c:pt>
                <c:pt idx="4">
                  <c:v>190</c:v>
                </c:pt>
              </c:numCache>
            </c:numRef>
          </c:val>
        </c:ser>
        <c:dLbls>
          <c:dLblPos val="outEnd"/>
          <c:showLegendKey val="0"/>
          <c:showVal val="1"/>
          <c:showCatName val="0"/>
          <c:showSerName val="0"/>
          <c:showPercent val="0"/>
          <c:showBubbleSize val="0"/>
        </c:dLbls>
        <c:gapWidth val="100"/>
        <c:overlap val="-24"/>
        <c:axId val="353292936"/>
        <c:axId val="353291368"/>
      </c:barChart>
      <c:catAx>
        <c:axId val="353292936"/>
        <c:scaling>
          <c:orientation val="minMax"/>
        </c:scaling>
        <c:delete val="0"/>
        <c:axPos val="b"/>
        <c:title>
          <c:tx>
            <c:rich>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US"/>
                  <a:t>Age Group</a:t>
                </a:r>
              </a:p>
            </c:rich>
          </c:tx>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53291368"/>
        <c:crosses val="autoZero"/>
        <c:auto val="1"/>
        <c:lblAlgn val="ctr"/>
        <c:lblOffset val="100"/>
        <c:noMultiLvlLbl val="0"/>
      </c:catAx>
      <c:valAx>
        <c:axId val="3532913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US"/>
                  <a:t>Count of Consumption</a:t>
                </a:r>
              </a:p>
            </c:rich>
          </c:tx>
          <c:layout/>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5329293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Reasons Preventing Trying CodeX Product</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s>
    <c:plotArea>
      <c:layout/>
      <c:barChart>
        <c:barDir val="col"/>
        <c:grouping val="clustered"/>
        <c:varyColors val="0"/>
        <c:ser>
          <c:idx val="0"/>
          <c:order val="0"/>
          <c:tx>
            <c:strRef>
              <c:f>'pivot table'!$B$3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table'!$A$4:$A$9</c:f>
              <c:strCache>
                <c:ptCount val="5"/>
                <c:pt idx="0">
                  <c:v>Health concerns</c:v>
                </c:pt>
                <c:pt idx="1">
                  <c:v>Not available locally</c:v>
                </c:pt>
                <c:pt idx="2">
                  <c:v>Not interested in energy drinks</c:v>
                </c:pt>
                <c:pt idx="3">
                  <c:v>Unfamiliar with the brand</c:v>
                </c:pt>
                <c:pt idx="4">
                  <c:v>Other</c:v>
                </c:pt>
              </c:strCache>
            </c:strRef>
          </c:cat>
          <c:val>
            <c:numRef>
              <c:f>'pivot table'!$B$4:$B$9</c:f>
              <c:numCache>
                <c:formatCode>General</c:formatCode>
                <c:ptCount val="5"/>
                <c:pt idx="0">
                  <c:v>233</c:v>
                </c:pt>
                <c:pt idx="1">
                  <c:v>229</c:v>
                </c:pt>
                <c:pt idx="2">
                  <c:v>210</c:v>
                </c:pt>
                <c:pt idx="3">
                  <c:v>190</c:v>
                </c:pt>
                <c:pt idx="4">
                  <c:v>118</c:v>
                </c:pt>
              </c:numCache>
            </c:numRef>
          </c:val>
        </c:ser>
        <c:dLbls>
          <c:dLblPos val="outEnd"/>
          <c:showLegendKey val="0"/>
          <c:showVal val="1"/>
          <c:showCatName val="0"/>
          <c:showSerName val="0"/>
          <c:showPercent val="0"/>
          <c:showBubbleSize val="0"/>
        </c:dLbls>
        <c:gapWidth val="219"/>
        <c:overlap val="-27"/>
        <c:axId val="469166976"/>
        <c:axId val="469172464"/>
      </c:barChart>
      <c:catAx>
        <c:axId val="46916697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Reasons</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9172464"/>
        <c:crosses val="autoZero"/>
        <c:auto val="1"/>
        <c:lblAlgn val="ctr"/>
        <c:lblOffset val="100"/>
        <c:noMultiLvlLbl val="0"/>
      </c:catAx>
      <c:valAx>
        <c:axId val="4691724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Count of Responses</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916697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Reasons for Choosing CodeX Brand</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s>
    <c:plotArea>
      <c:layout/>
      <c:barChart>
        <c:barDir val="col"/>
        <c:grouping val="clustered"/>
        <c:varyColors val="0"/>
        <c:ser>
          <c:idx val="0"/>
          <c:order val="0"/>
          <c:tx>
            <c:strRef>
              <c:f>'pivot table'!$B$3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table'!$A$4:$A$9</c:f>
              <c:strCache>
                <c:ptCount val="5"/>
                <c:pt idx="0">
                  <c:v>Brand reputation</c:v>
                </c:pt>
                <c:pt idx="1">
                  <c:v>Availability</c:v>
                </c:pt>
                <c:pt idx="2">
                  <c:v>Taste/flavor preference</c:v>
                </c:pt>
                <c:pt idx="3">
                  <c:v>Effectiveness</c:v>
                </c:pt>
                <c:pt idx="4">
                  <c:v>Other</c:v>
                </c:pt>
              </c:strCache>
            </c:strRef>
          </c:cat>
          <c:val>
            <c:numRef>
              <c:f>'pivot table'!$B$4:$B$9</c:f>
              <c:numCache>
                <c:formatCode>General</c:formatCode>
                <c:ptCount val="5"/>
                <c:pt idx="0">
                  <c:v>259</c:v>
                </c:pt>
                <c:pt idx="1">
                  <c:v>195</c:v>
                </c:pt>
                <c:pt idx="2">
                  <c:v>182</c:v>
                </c:pt>
                <c:pt idx="3">
                  <c:v>176</c:v>
                </c:pt>
                <c:pt idx="4">
                  <c:v>168</c:v>
                </c:pt>
              </c:numCache>
            </c:numRef>
          </c:val>
        </c:ser>
        <c:dLbls>
          <c:dLblPos val="outEnd"/>
          <c:showLegendKey val="0"/>
          <c:showVal val="1"/>
          <c:showCatName val="0"/>
          <c:showSerName val="0"/>
          <c:showPercent val="0"/>
          <c:showBubbleSize val="0"/>
        </c:dLbls>
        <c:gapWidth val="219"/>
        <c:overlap val="-27"/>
        <c:axId val="469166192"/>
        <c:axId val="469167368"/>
      </c:barChart>
      <c:catAx>
        <c:axId val="46916619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a:t>
                </a:r>
                <a:r>
                  <a:rPr lang="en-US" sz="1000" b="0" i="0" u="none" strike="noStrike" baseline="0">
                    <a:effectLst/>
                  </a:rPr>
                  <a:t>easons for Choosing</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9167368"/>
        <c:crosses val="autoZero"/>
        <c:auto val="1"/>
        <c:lblAlgn val="ctr"/>
        <c:lblOffset val="100"/>
        <c:noMultiLvlLbl val="0"/>
      </c:catAx>
      <c:valAx>
        <c:axId val="4691673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Count of Responses</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9166192"/>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Health Concerns Related to CodeX Product</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5400">
            <a:solidFill>
              <a:schemeClr val="lt1"/>
            </a:solidFill>
          </a:ln>
          <a:effectLst/>
          <a:sp3d contourW="25400">
            <a:contourClr>
              <a:schemeClr val="lt1"/>
            </a:contourClr>
          </a:sp3d>
        </c:spPr>
      </c:pivotFmt>
      <c:pivotFmt>
        <c:idx val="3"/>
        <c:spPr>
          <a:solidFill>
            <a:schemeClr val="accent1"/>
          </a:solidFill>
          <a:ln w="25400">
            <a:solidFill>
              <a:schemeClr val="lt1"/>
            </a:solidFill>
          </a:ln>
          <a:effectLst/>
          <a:sp3d contourW="25400">
            <a:contourClr>
              <a:schemeClr val="lt1"/>
            </a:contourClr>
          </a:sp3d>
        </c:spPr>
      </c:pivotFmt>
      <c:pivotFmt>
        <c:idx val="4"/>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w="25400">
            <a:solidFill>
              <a:schemeClr val="lt1"/>
            </a:solidFill>
          </a:ln>
          <a:effectLst/>
          <a:sp3d contourW="25400">
            <a:contourClr>
              <a:schemeClr val="lt1"/>
            </a:contourClr>
          </a:sp3d>
        </c:spPr>
      </c:pivotFmt>
      <c:pivotFmt>
        <c:idx val="6"/>
        <c:spPr>
          <a:solidFill>
            <a:schemeClr val="accent1"/>
          </a:solidFill>
          <a:ln w="2540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'pivot table'!$B$3</c:f>
              <c:strCache>
                <c:ptCount val="1"/>
                <c:pt idx="0">
                  <c:v>Total</c:v>
                </c:pt>
              </c:strCache>
            </c:strRef>
          </c:tx>
          <c:dPt>
            <c:idx val="0"/>
            <c:bubble3D val="0"/>
            <c:spPr>
              <a:solidFill>
                <a:schemeClr val="accent1"/>
              </a:solidFill>
              <a:ln w="25400">
                <a:noFill/>
              </a:ln>
              <a:effectLst/>
              <a:sp3d/>
            </c:spPr>
          </c:dPt>
          <c:dPt>
            <c:idx val="1"/>
            <c:bubble3D val="0"/>
            <c:spPr>
              <a:solidFill>
                <a:schemeClr val="accent2"/>
              </a:solidFill>
              <a:ln w="25400">
                <a:noFill/>
              </a:ln>
              <a:effectLst/>
              <a:sp3d/>
            </c:spPr>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'pivot table'!$A$4:$A$6</c:f>
              <c:strCache>
                <c:ptCount val="2"/>
                <c:pt idx="0">
                  <c:v>Yes</c:v>
                </c:pt>
                <c:pt idx="1">
                  <c:v>No</c:v>
                </c:pt>
              </c:strCache>
            </c:strRef>
          </c:cat>
          <c:val>
            <c:numRef>
              <c:f>'pivot table'!$B$4:$B$6</c:f>
              <c:numCache>
                <c:formatCode>General</c:formatCode>
                <c:ptCount val="2"/>
                <c:pt idx="0">
                  <c:v>597</c:v>
                </c:pt>
                <c:pt idx="1">
                  <c:v>383</c:v>
                </c:pt>
              </c:numCache>
            </c:numRef>
          </c:val>
        </c:ser>
        <c:dLbls>
          <c:dLblPos val="bestFit"/>
          <c:showLegendKey val="0"/>
          <c:showVal val="1"/>
          <c:showCatName val="0"/>
          <c:showSerName val="0"/>
          <c:showPercent val="0"/>
          <c:showBubbleSize val="0"/>
          <c:showLeaderLines val="1"/>
        </c:dLbls>
      </c:pie3D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300" b="0" i="0" u="none" strike="noStrike" baseline="0">
                <a:effectLst/>
              </a:rPr>
              <a:t>Preference for Limited Edition Packaging - CodeX Product</a:t>
            </a:r>
            <a:endParaRPr lang="en-US" sz="1300"/>
          </a:p>
        </c:rich>
      </c:tx>
      <c:layout>
        <c:manualLayout>
          <c:xMode val="edge"/>
          <c:yMode val="edge"/>
          <c:x val="0.10216216216216216"/>
          <c:y val="4.629629629629629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s>
    <c:plotArea>
      <c:layout/>
      <c:doughnutChart>
        <c:varyColors val="1"/>
        <c:ser>
          <c:idx val="0"/>
          <c:order val="0"/>
          <c:tx>
            <c:strRef>
              <c:f>'pivot table'!$B$3</c:f>
              <c:strCache>
                <c:ptCount val="1"/>
                <c:pt idx="0">
                  <c:v>Total</c:v>
                </c:pt>
              </c:strCache>
            </c:strRef>
          </c:tx>
          <c:dPt>
            <c:idx val="0"/>
            <c:bubble3D val="0"/>
            <c:spPr>
              <a:solidFill>
                <a:schemeClr val="accent1"/>
              </a:solidFill>
              <a:ln w="19050">
                <a:noFill/>
              </a:ln>
              <a:effectLst/>
            </c:spPr>
          </c:dPt>
          <c:dPt>
            <c:idx val="1"/>
            <c:bubble3D val="0"/>
            <c:spPr>
              <a:solidFill>
                <a:schemeClr val="accent2"/>
              </a:solidFill>
              <a:ln w="19050">
                <a:noFill/>
              </a:ln>
              <a:effectLst/>
            </c:spPr>
          </c:dPt>
          <c:dPt>
            <c:idx val="2"/>
            <c:bubble3D val="0"/>
            <c:spPr>
              <a:solidFill>
                <a:schemeClr val="accent3"/>
              </a:solidFill>
              <a:ln w="19050">
                <a:noFill/>
              </a:ln>
              <a:effectLst/>
            </c:spPr>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'pivot table'!$A$4:$A$7</c:f>
              <c:strCache>
                <c:ptCount val="3"/>
                <c:pt idx="0">
                  <c:v>No</c:v>
                </c:pt>
                <c:pt idx="1">
                  <c:v>Not Sure</c:v>
                </c:pt>
                <c:pt idx="2">
                  <c:v>Yes</c:v>
                </c:pt>
              </c:strCache>
            </c:strRef>
          </c:cat>
          <c:val>
            <c:numRef>
              <c:f>'pivot table'!$B$4:$B$7</c:f>
              <c:numCache>
                <c:formatCode>General</c:formatCode>
                <c:ptCount val="3"/>
                <c:pt idx="0">
                  <c:v>370</c:v>
                </c:pt>
                <c:pt idx="1">
                  <c:v>195</c:v>
                </c:pt>
                <c:pt idx="2">
                  <c:v>415</c:v>
                </c:pt>
              </c:numCache>
            </c:numRef>
          </c:val>
        </c:ser>
        <c:dLbls>
          <c:showLegendKey val="0"/>
          <c:showVal val="1"/>
          <c:showCatName val="0"/>
          <c:showSerName val="0"/>
          <c:showPercent val="0"/>
          <c:showBubbleSize val="0"/>
          <c:showLeaderLines val="1"/>
        </c:dLbls>
        <c:firstSliceAng val="0"/>
        <c:holeSize val="50"/>
      </c:doughnut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Expected Ingredients in CodeX Product</a:t>
            </a:r>
            <a:endParaRPr lang="en-US"/>
          </a:p>
        </c:rich>
      </c:tx>
      <c:layout>
        <c:manualLayout>
          <c:xMode val="edge"/>
          <c:yMode val="edge"/>
          <c:x val="0.18568044619422572"/>
          <c:y val="3.240740740740740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s>
    <c:plotArea>
      <c:layout/>
      <c:barChart>
        <c:barDir val="col"/>
        <c:grouping val="clustered"/>
        <c:varyColors val="0"/>
        <c:ser>
          <c:idx val="0"/>
          <c:order val="0"/>
          <c:tx>
            <c:strRef>
              <c:f>'pivot table'!$B$3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table'!$A$4:$A$8</c:f>
              <c:strCache>
                <c:ptCount val="4"/>
                <c:pt idx="0">
                  <c:v>Caffeine</c:v>
                </c:pt>
                <c:pt idx="1">
                  <c:v>Vitamins</c:v>
                </c:pt>
                <c:pt idx="2">
                  <c:v>Sugar</c:v>
                </c:pt>
                <c:pt idx="3">
                  <c:v>Guarana</c:v>
                </c:pt>
              </c:strCache>
            </c:strRef>
          </c:cat>
          <c:val>
            <c:numRef>
              <c:f>'pivot table'!$B$4:$B$8</c:f>
              <c:numCache>
                <c:formatCode>General</c:formatCode>
                <c:ptCount val="4"/>
                <c:pt idx="0">
                  <c:v>363</c:v>
                </c:pt>
                <c:pt idx="1">
                  <c:v>243</c:v>
                </c:pt>
                <c:pt idx="2">
                  <c:v>219</c:v>
                </c:pt>
                <c:pt idx="3">
                  <c:v>155</c:v>
                </c:pt>
              </c:numCache>
            </c:numRef>
          </c:val>
        </c:ser>
        <c:dLbls>
          <c:dLblPos val="outEnd"/>
          <c:showLegendKey val="0"/>
          <c:showVal val="1"/>
          <c:showCatName val="0"/>
          <c:showSerName val="0"/>
          <c:showPercent val="0"/>
          <c:showBubbleSize val="0"/>
        </c:dLbls>
        <c:gapWidth val="219"/>
        <c:overlap val="-27"/>
        <c:axId val="508294656"/>
        <c:axId val="508295048"/>
      </c:barChart>
      <c:catAx>
        <c:axId val="5082946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Ingredients</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8295048"/>
        <c:crosses val="autoZero"/>
        <c:auto val="1"/>
        <c:lblAlgn val="ctr"/>
        <c:lblOffset val="100"/>
        <c:noMultiLvlLbl val="0"/>
      </c:catAx>
      <c:valAx>
        <c:axId val="5082950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Count of Responses</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829465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........xlsx]marketing reaches the youth !PivotTable4</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Marketing Reach Among Youth (15-30)</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
        <c:idx val="3"/>
        <c:spPr>
          <a:solidFill>
            <a:schemeClr val="accent1"/>
          </a:solidFill>
          <a:ln>
            <a:noFill/>
          </a:ln>
          <a:effectLst/>
        </c:spPr>
        <c:marker>
          <c:symbol val="none"/>
        </c:marker>
      </c:pivotFmt>
      <c:pivotFmt>
        <c:idx val="4"/>
        <c:spPr>
          <a:solidFill>
            <a:schemeClr val="accent1"/>
          </a:solidFill>
          <a:ln>
            <a:noFill/>
          </a:ln>
          <a:effectLst/>
        </c:spPr>
        <c:marker>
          <c:symbol val="none"/>
        </c:marker>
      </c:pivotFmt>
      <c:pivotFmt>
        <c:idx val="5"/>
        <c:spPr>
          <a:solidFill>
            <a:schemeClr val="accent1"/>
          </a:solidFill>
          <a:ln>
            <a:noFill/>
          </a:ln>
          <a:effectLst/>
        </c:spPr>
        <c:marker>
          <c:symbol val="none"/>
        </c:marker>
      </c:pivotFmt>
    </c:pivotFmts>
    <c:plotArea>
      <c:layout/>
      <c:barChart>
        <c:barDir val="col"/>
        <c:grouping val="stacked"/>
        <c:varyColors val="0"/>
        <c:ser>
          <c:idx val="0"/>
          <c:order val="0"/>
          <c:tx>
            <c:strRef>
              <c:f>'marketing reaches the youth '!$B$3:$B$4</c:f>
              <c:strCache>
                <c:ptCount val="1"/>
                <c:pt idx="0">
                  <c:v>19-30</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'marketing reaches the youth '!$A$5:$A$10</c:f>
              <c:strCache>
                <c:ptCount val="5"/>
                <c:pt idx="0">
                  <c:v>Online ads</c:v>
                </c:pt>
                <c:pt idx="1">
                  <c:v>TV commercials</c:v>
                </c:pt>
                <c:pt idx="2">
                  <c:v>Other</c:v>
                </c:pt>
                <c:pt idx="3">
                  <c:v>Outdoor billboards</c:v>
                </c:pt>
                <c:pt idx="4">
                  <c:v>Print media</c:v>
                </c:pt>
              </c:strCache>
            </c:strRef>
          </c:cat>
          <c:val>
            <c:numRef>
              <c:f>'marketing reaches the youth '!$B$5:$B$10</c:f>
              <c:numCache>
                <c:formatCode>General</c:formatCode>
                <c:ptCount val="5"/>
                <c:pt idx="0">
                  <c:v>2666</c:v>
                </c:pt>
                <c:pt idx="1">
                  <c:v>1290</c:v>
                </c:pt>
                <c:pt idx="2">
                  <c:v>608</c:v>
                </c:pt>
                <c:pt idx="3">
                  <c:v>585</c:v>
                </c:pt>
                <c:pt idx="4">
                  <c:v>371</c:v>
                </c:pt>
              </c:numCache>
            </c:numRef>
          </c:val>
        </c:ser>
        <c:ser>
          <c:idx val="1"/>
          <c:order val="1"/>
          <c:tx>
            <c:strRef>
              <c:f>'marketing reaches the youth '!$C$3:$C$4</c:f>
              <c:strCache>
                <c:ptCount val="1"/>
                <c:pt idx="0">
                  <c:v>15-18</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'marketing reaches the youth '!$A$5:$A$10</c:f>
              <c:strCache>
                <c:ptCount val="5"/>
                <c:pt idx="0">
                  <c:v>Online ads</c:v>
                </c:pt>
                <c:pt idx="1">
                  <c:v>TV commercials</c:v>
                </c:pt>
                <c:pt idx="2">
                  <c:v>Other</c:v>
                </c:pt>
                <c:pt idx="3">
                  <c:v>Outdoor billboards</c:v>
                </c:pt>
                <c:pt idx="4">
                  <c:v>Print media</c:v>
                </c:pt>
              </c:strCache>
            </c:strRef>
          </c:cat>
          <c:val>
            <c:numRef>
              <c:f>'marketing reaches the youth '!$C$5:$C$10</c:f>
              <c:numCache>
                <c:formatCode>General</c:formatCode>
                <c:ptCount val="5"/>
                <c:pt idx="0">
                  <c:v>707</c:v>
                </c:pt>
                <c:pt idx="1">
                  <c:v>495</c:v>
                </c:pt>
                <c:pt idx="2">
                  <c:v>94</c:v>
                </c:pt>
                <c:pt idx="3">
                  <c:v>117</c:v>
                </c:pt>
                <c:pt idx="4">
                  <c:v>75</c:v>
                </c:pt>
              </c:numCache>
            </c:numRef>
          </c:val>
        </c:ser>
        <c:dLbls>
          <c:dLblPos val="ctr"/>
          <c:showLegendKey val="0"/>
          <c:showVal val="1"/>
          <c:showCatName val="0"/>
          <c:showSerName val="0"/>
          <c:showPercent val="0"/>
          <c:showBubbleSize val="0"/>
        </c:dLbls>
        <c:gapWidth val="150"/>
        <c:overlap val="100"/>
        <c:axId val="353298032"/>
        <c:axId val="353295680"/>
      </c:barChart>
      <c:catAx>
        <c:axId val="35329803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Marketing Channels</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3295680"/>
        <c:crosses val="autoZero"/>
        <c:auto val="1"/>
        <c:lblAlgn val="ctr"/>
        <c:lblOffset val="100"/>
        <c:noMultiLvlLbl val="0"/>
      </c:catAx>
      <c:valAx>
        <c:axId val="35329568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Count of Reach</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3298032"/>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........xlsx]Consumer Preferences (a)!PivotTable1</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Preferred Ingredients in Energy Drinks</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'Consumer Preferences (a)'!$B$3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'Consumer Preferences (a)'!$A$4:$A$8</c:f>
              <c:strCache>
                <c:ptCount val="4"/>
                <c:pt idx="0">
                  <c:v>Caffeine</c:v>
                </c:pt>
                <c:pt idx="1">
                  <c:v>Vitamins</c:v>
                </c:pt>
                <c:pt idx="2">
                  <c:v>Sugar</c:v>
                </c:pt>
                <c:pt idx="3">
                  <c:v>Guarana</c:v>
                </c:pt>
              </c:strCache>
            </c:strRef>
          </c:cat>
          <c:val>
            <c:numRef>
              <c:f>'Consumer Preferences (a)'!$B$4:$B$8</c:f>
              <c:numCache>
                <c:formatCode>General</c:formatCode>
                <c:ptCount val="4"/>
                <c:pt idx="0">
                  <c:v>3896</c:v>
                </c:pt>
                <c:pt idx="1">
                  <c:v>2534</c:v>
                </c:pt>
                <c:pt idx="2">
                  <c:v>2017</c:v>
                </c:pt>
                <c:pt idx="3">
                  <c:v>1553</c:v>
                </c:pt>
              </c:numCache>
            </c:numRef>
          </c:val>
        </c:ser>
        <c:dLbls>
          <c:dLblPos val="outEnd"/>
          <c:showLegendKey val="0"/>
          <c:showVal val="1"/>
          <c:showCatName val="0"/>
          <c:showSerName val="0"/>
          <c:showPercent val="0"/>
          <c:showBubbleSize val="0"/>
        </c:dLbls>
        <c:gapWidth val="219"/>
        <c:overlap val="-27"/>
        <c:axId val="353293328"/>
        <c:axId val="353293720"/>
      </c:barChart>
      <c:catAx>
        <c:axId val="3532933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Ingredients</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3293720"/>
        <c:crosses val="autoZero"/>
        <c:auto val="1"/>
        <c:lblAlgn val="ctr"/>
        <c:lblOffset val="100"/>
        <c:noMultiLvlLbl val="0"/>
      </c:catAx>
      <c:valAx>
        <c:axId val="3532937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a:t>
                </a:r>
                <a:r>
                  <a:rPr lang="en-US" sz="1000" b="0" i="0" u="none" strike="noStrike" baseline="0">
                    <a:effectLst/>
                  </a:rPr>
                  <a:t>ount of Preferences</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3293328"/>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........xlsx]Consumer Preferences (b)!PivotTable2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Packaging Preferences for Energy Drinks</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'Consumer Preferences (b)'!$B$3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'Consumer Preferences (b)'!$A$4:$A$9</c:f>
              <c:strCache>
                <c:ptCount val="5"/>
                <c:pt idx="0">
                  <c:v>Compact and portable cans</c:v>
                </c:pt>
                <c:pt idx="1">
                  <c:v>Innovative bottle design</c:v>
                </c:pt>
                <c:pt idx="2">
                  <c:v>Collectible packaging</c:v>
                </c:pt>
                <c:pt idx="3">
                  <c:v>Eco-friendly design</c:v>
                </c:pt>
                <c:pt idx="4">
                  <c:v>Other</c:v>
                </c:pt>
              </c:strCache>
            </c:strRef>
          </c:cat>
          <c:val>
            <c:numRef>
              <c:f>'Consumer Preferences (b)'!$B$4:$B$9</c:f>
              <c:numCache>
                <c:formatCode>General</c:formatCode>
                <c:ptCount val="5"/>
                <c:pt idx="0">
                  <c:v>3984</c:v>
                </c:pt>
                <c:pt idx="1">
                  <c:v>3047</c:v>
                </c:pt>
                <c:pt idx="2">
                  <c:v>1501</c:v>
                </c:pt>
                <c:pt idx="3">
                  <c:v>983</c:v>
                </c:pt>
                <c:pt idx="4">
                  <c:v>485</c:v>
                </c:pt>
              </c:numCache>
            </c:numRef>
          </c:val>
        </c:ser>
        <c:dLbls>
          <c:dLblPos val="outEnd"/>
          <c:showLegendKey val="0"/>
          <c:showVal val="1"/>
          <c:showCatName val="0"/>
          <c:showSerName val="0"/>
          <c:showPercent val="0"/>
          <c:showBubbleSize val="0"/>
        </c:dLbls>
        <c:gapWidth val="219"/>
        <c:overlap val="-27"/>
        <c:axId val="353296856"/>
        <c:axId val="353290976"/>
      </c:barChart>
      <c:catAx>
        <c:axId val="3532968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Packaging Preferences</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3290976"/>
        <c:crosses val="autoZero"/>
        <c:auto val="1"/>
        <c:lblAlgn val="ctr"/>
        <c:lblOffset val="100"/>
        <c:noMultiLvlLbl val="0"/>
      </c:catAx>
      <c:valAx>
        <c:axId val="35329097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00" b="0" i="0" u="none" strike="noStrike" baseline="0">
                    <a:effectLst/>
                  </a:rPr>
                  <a:t>Count of Preferences</a:t>
                </a:r>
                <a:endParaRPr lang="en-US"/>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3296856"/>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........xlsx]3. Competition Analysis(a)!PivotTable3</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baseline="0">
                <a:effectLst/>
              </a:rPr>
              <a:t>Current Market Leaders</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5400">
            <a:solidFill>
              <a:schemeClr val="lt1"/>
            </a:solidFill>
          </a:ln>
          <a:effectLst/>
          <a:sp3d contourW="25400">
            <a:contourClr>
              <a:schemeClr val="lt1"/>
            </a:contourClr>
          </a:sp3d>
        </c:spPr>
        <c:marker>
          <c:symbol val="circle"/>
          <c:size val="5"/>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lumMod val="60000"/>
            </a:schemeClr>
          </a:solidFill>
          <a:ln w="25400">
            <a:solidFill>
              <a:schemeClr val="lt1"/>
            </a:solidFill>
          </a:ln>
          <a:effectLst/>
          <a:sp3d contourW="25400">
            <a:contourClr>
              <a:schemeClr val="lt1"/>
            </a:contourClr>
          </a:sp3d>
        </c:spPr>
        <c:dLbl>
          <c:idx val="0"/>
          <c:layout>
            <c:manualLayout>
              <c:x val="4.0713473315835517E-2"/>
              <c:y val="0.114703630796150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25400">
            <a:solidFill>
              <a:schemeClr val="lt1"/>
            </a:solidFill>
          </a:ln>
          <a:effectLst/>
          <a:sp3d contourW="25400">
            <a:contourClr>
              <a:schemeClr val="lt1"/>
            </a:contourClr>
          </a:sp3d>
        </c:spPr>
      </c:pivotFmt>
      <c:pivotFmt>
        <c:idx val="4"/>
        <c:spPr>
          <a:solidFill>
            <a:schemeClr val="accent1"/>
          </a:solidFill>
          <a:ln w="25400">
            <a:solidFill>
              <a:schemeClr val="lt1"/>
            </a:solidFill>
          </a:ln>
          <a:effectLst/>
          <a:sp3d contourW="25400">
            <a:contourClr>
              <a:schemeClr val="lt1"/>
            </a:contourClr>
          </a:sp3d>
        </c:spPr>
      </c:pivotFmt>
      <c:pivotFmt>
        <c:idx val="5"/>
        <c:spPr>
          <a:solidFill>
            <a:schemeClr val="accent1"/>
          </a:solidFill>
          <a:ln w="25400">
            <a:solidFill>
              <a:schemeClr val="lt1"/>
            </a:solidFill>
          </a:ln>
          <a:effectLst/>
          <a:sp3d contourW="25400">
            <a:contourClr>
              <a:schemeClr val="lt1"/>
            </a:contourClr>
          </a:sp3d>
        </c:spPr>
      </c:pivotFmt>
      <c:pivotFmt>
        <c:idx val="6"/>
        <c:spPr>
          <a:solidFill>
            <a:schemeClr val="accent1"/>
          </a:solidFill>
          <a:ln w="25400">
            <a:solidFill>
              <a:schemeClr val="lt1"/>
            </a:solidFill>
          </a:ln>
          <a:effectLst/>
          <a:sp3d contourW="25400">
            <a:contourClr>
              <a:schemeClr val="lt1"/>
            </a:contourClr>
          </a:sp3d>
        </c:spPr>
      </c:pivotFmt>
      <c:pivotFmt>
        <c:idx val="7"/>
        <c:spPr>
          <a:solidFill>
            <a:schemeClr val="accent1"/>
          </a:solidFill>
          <a:ln w="25400">
            <a:solidFill>
              <a:schemeClr val="lt1"/>
            </a:solidFill>
          </a:ln>
          <a:effectLst/>
          <a:sp3d contourW="25400">
            <a:contourClr>
              <a:schemeClr val="lt1"/>
            </a:contourClr>
          </a:sp3d>
        </c:spPr>
      </c:pivotFmt>
      <c:pivotFmt>
        <c:idx val="8"/>
        <c:spPr>
          <a:solidFill>
            <a:schemeClr val="accent1"/>
          </a:solidFill>
          <a:ln w="25400">
            <a:solidFill>
              <a:schemeClr val="lt1"/>
            </a:solidFill>
          </a:ln>
          <a:effectLst/>
          <a:sp3d contourW="25400">
            <a:contourClr>
              <a:schemeClr val="lt1"/>
            </a:contourClr>
          </a:sp3d>
        </c:spPr>
      </c:pivotFmt>
      <c:pivotFmt>
        <c:idx val="9"/>
        <c:spPr>
          <a:solidFill>
            <a:schemeClr val="accent1"/>
          </a:solidFill>
          <a:ln w="25400">
            <a:solidFill>
              <a:schemeClr val="lt1"/>
            </a:solidFill>
          </a:ln>
          <a:effectLst/>
          <a:sp3d contourW="25400">
            <a:contourClr>
              <a:schemeClr val="lt1"/>
            </a:contourClr>
          </a:sp3d>
        </c:spPr>
        <c:dLbl>
          <c:idx val="0"/>
          <c:layout>
            <c:manualLayout>
              <c:x val="4.0713473315835517E-2"/>
              <c:y val="0.114703630796150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5400">
            <a:solidFill>
              <a:schemeClr val="lt1"/>
            </a:solidFill>
          </a:ln>
          <a:effectLst/>
          <a:sp3d contourW="25400">
            <a:contourClr>
              <a:schemeClr val="lt1"/>
            </a:contourClr>
          </a:sp3d>
        </c:spPr>
      </c:pivotFmt>
      <c:pivotFmt>
        <c:idx val="12"/>
        <c:spPr>
          <a:solidFill>
            <a:schemeClr val="accent1"/>
          </a:solidFill>
          <a:ln w="25400">
            <a:solidFill>
              <a:schemeClr val="lt1"/>
            </a:solidFill>
          </a:ln>
          <a:effectLst/>
          <a:sp3d contourW="25400">
            <a:contourClr>
              <a:schemeClr val="lt1"/>
            </a:contourClr>
          </a:sp3d>
        </c:spPr>
      </c:pivotFmt>
      <c:pivotFmt>
        <c:idx val="13"/>
        <c:spPr>
          <a:solidFill>
            <a:schemeClr val="accent1"/>
          </a:solidFill>
          <a:ln w="25400">
            <a:solidFill>
              <a:schemeClr val="lt1"/>
            </a:solidFill>
          </a:ln>
          <a:effectLst/>
          <a:sp3d contourW="25400">
            <a:contourClr>
              <a:schemeClr val="lt1"/>
            </a:contourClr>
          </a:sp3d>
        </c:spPr>
      </c:pivotFmt>
      <c:pivotFmt>
        <c:idx val="14"/>
        <c:spPr>
          <a:solidFill>
            <a:schemeClr val="accent1"/>
          </a:solidFill>
          <a:ln w="25400">
            <a:solidFill>
              <a:schemeClr val="lt1"/>
            </a:solidFill>
          </a:ln>
          <a:effectLst/>
          <a:sp3d contourW="25400">
            <a:contourClr>
              <a:schemeClr val="lt1"/>
            </a:contourClr>
          </a:sp3d>
        </c:spPr>
      </c:pivotFmt>
      <c:pivotFmt>
        <c:idx val="15"/>
        <c:spPr>
          <a:solidFill>
            <a:schemeClr val="accent1"/>
          </a:solidFill>
          <a:ln w="25400">
            <a:solidFill>
              <a:schemeClr val="lt1"/>
            </a:solidFill>
          </a:ln>
          <a:effectLst/>
          <a:sp3d contourW="25400">
            <a:contourClr>
              <a:schemeClr val="lt1"/>
            </a:contourClr>
          </a:sp3d>
        </c:spPr>
      </c:pivotFmt>
      <c:pivotFmt>
        <c:idx val="16"/>
        <c:spPr>
          <a:solidFill>
            <a:schemeClr val="accent1"/>
          </a:solidFill>
          <a:ln w="25400">
            <a:solidFill>
              <a:schemeClr val="lt1"/>
            </a:solidFill>
          </a:ln>
          <a:effectLst/>
          <a:sp3d contourW="25400">
            <a:contourClr>
              <a:schemeClr val="lt1"/>
            </a:contourClr>
          </a:sp3d>
        </c:spPr>
      </c:pivotFmt>
      <c:pivotFmt>
        <c:idx val="17"/>
        <c:spPr>
          <a:solidFill>
            <a:schemeClr val="accent1"/>
          </a:solidFill>
          <a:ln w="25400">
            <a:solidFill>
              <a:schemeClr val="lt1"/>
            </a:solidFill>
          </a:ln>
          <a:effectLst/>
          <a:sp3d contourW="25400">
            <a:contourClr>
              <a:schemeClr val="lt1"/>
            </a:contourClr>
          </a:sp3d>
        </c:spPr>
        <c:dLbl>
          <c:idx val="0"/>
          <c:layout>
            <c:manualLayout>
              <c:x val="4.0713473315835517E-2"/>
              <c:y val="0.114703630796150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7.1267279090113753E-2"/>
          <c:y val="0.18889464182830804"/>
          <c:w val="0.7360845557446084"/>
          <c:h val="0.69243341655463797"/>
        </c:manualLayout>
      </c:layout>
      <c:pie3DChart>
        <c:varyColors val="1"/>
        <c:ser>
          <c:idx val="0"/>
          <c:order val="0"/>
          <c:tx>
            <c:strRef>
              <c:f>'3. Competition Analysis(a)'!$B$3</c:f>
              <c:strCache>
                <c:ptCount val="1"/>
                <c:pt idx="0">
                  <c:v>Total</c:v>
                </c:pt>
              </c:strCache>
            </c:strRef>
          </c:tx>
          <c:dPt>
            <c:idx val="0"/>
            <c:bubble3D val="0"/>
            <c:explosion val="27"/>
            <c:spPr>
              <a:solidFill>
                <a:schemeClr val="accent1"/>
              </a:solidFill>
              <a:ln w="25400">
                <a:noFill/>
              </a:ln>
              <a:effectLst/>
              <a:sp3d/>
            </c:spPr>
          </c:dPt>
          <c:dPt>
            <c:idx val="1"/>
            <c:bubble3D val="0"/>
            <c:spPr>
              <a:solidFill>
                <a:schemeClr val="accent2"/>
              </a:solidFill>
              <a:ln w="25400">
                <a:noFill/>
              </a:ln>
              <a:effectLst/>
              <a:sp3d/>
            </c:spPr>
          </c:dPt>
          <c:dPt>
            <c:idx val="2"/>
            <c:bubble3D val="0"/>
            <c:spPr>
              <a:solidFill>
                <a:schemeClr val="accent3"/>
              </a:solidFill>
              <a:ln w="25400">
                <a:noFill/>
              </a:ln>
              <a:effectLst/>
              <a:sp3d/>
            </c:spPr>
          </c:dPt>
          <c:dPt>
            <c:idx val="3"/>
            <c:bubble3D val="0"/>
            <c:spPr>
              <a:solidFill>
                <a:schemeClr val="accent4"/>
              </a:solidFill>
              <a:ln w="25400">
                <a:noFill/>
              </a:ln>
              <a:effectLst/>
              <a:sp3d/>
            </c:spPr>
          </c:dPt>
          <c:dPt>
            <c:idx val="4"/>
            <c:bubble3D val="0"/>
            <c:spPr>
              <a:solidFill>
                <a:schemeClr val="accent5"/>
              </a:solidFill>
              <a:ln w="25400">
                <a:noFill/>
              </a:ln>
              <a:effectLst/>
              <a:sp3d/>
            </c:spPr>
          </c:dPt>
          <c:dPt>
            <c:idx val="5"/>
            <c:bubble3D val="0"/>
            <c:spPr>
              <a:solidFill>
                <a:schemeClr val="accent6"/>
              </a:solidFill>
              <a:ln w="25400">
                <a:noFill/>
              </a:ln>
              <a:effectLst/>
              <a:sp3d/>
            </c:spPr>
          </c:dPt>
          <c:dPt>
            <c:idx val="6"/>
            <c:bubble3D val="0"/>
            <c:spPr>
              <a:solidFill>
                <a:schemeClr val="accent1">
                  <a:lumMod val="60000"/>
                </a:schemeClr>
              </a:solidFill>
              <a:ln w="25400">
                <a:noFill/>
              </a:ln>
              <a:effectLst/>
              <a:sp3d/>
            </c:spPr>
          </c:dPt>
          <c:dLbls>
            <c:dLbl>
              <c:idx val="6"/>
              <c:layout>
                <c:manualLayout>
                  <c:x val="3.1414421447929219E-2"/>
                  <c:y val="6.0069598617246013E-2"/>
                </c:manualLayout>
              </c:layout>
              <c:dLblPos val="bestFi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'3. Competition Analysis(a)'!$A$4:$A$11</c:f>
              <c:strCache>
                <c:ptCount val="7"/>
                <c:pt idx="0">
                  <c:v>Cola-Coka</c:v>
                </c:pt>
                <c:pt idx="1">
                  <c:v>Bepsi</c:v>
                </c:pt>
                <c:pt idx="2">
                  <c:v>Gangster</c:v>
                </c:pt>
                <c:pt idx="3">
                  <c:v>Blue Bull</c:v>
                </c:pt>
                <c:pt idx="4">
                  <c:v>CodeX</c:v>
                </c:pt>
                <c:pt idx="5">
                  <c:v>Sky 9</c:v>
                </c:pt>
                <c:pt idx="6">
                  <c:v>Others</c:v>
                </c:pt>
              </c:strCache>
            </c:strRef>
          </c:cat>
          <c:val>
            <c:numRef>
              <c:f>'3. Competition Analysis(a)'!$B$4:$B$11</c:f>
              <c:numCache>
                <c:formatCode>General</c:formatCode>
                <c:ptCount val="7"/>
                <c:pt idx="0">
                  <c:v>2538</c:v>
                </c:pt>
                <c:pt idx="1">
                  <c:v>2112</c:v>
                </c:pt>
                <c:pt idx="2">
                  <c:v>1854</c:v>
                </c:pt>
                <c:pt idx="3">
                  <c:v>1058</c:v>
                </c:pt>
                <c:pt idx="4">
                  <c:v>980</c:v>
                </c:pt>
                <c:pt idx="5">
                  <c:v>979</c:v>
                </c:pt>
                <c:pt idx="6">
                  <c:v>479</c:v>
                </c:pt>
              </c:numCache>
            </c:numRef>
          </c:val>
        </c:ser>
        <c:dLbls>
          <c:dLblPos val="bestFit"/>
          <c:showLegendKey val="0"/>
          <c:showVal val="1"/>
          <c:showCatName val="0"/>
          <c:showSerName val="0"/>
          <c:showPercent val="0"/>
          <c:showBubbleSize val="0"/>
          <c:showLeaderLines val="1"/>
        </c:dLbls>
      </c:pie3DChart>
      <c:spPr>
        <a:noFill/>
        <a:ln>
          <a:noFill/>
        </a:ln>
        <a:effectLst/>
      </c:spPr>
    </c:plotArea>
    <c:legend>
      <c:legendPos val="r"/>
      <c:layout>
        <c:manualLayout>
          <c:xMode val="edge"/>
          <c:yMode val="edge"/>
          <c:x val="0.80819088012696538"/>
          <c:y val="9.7978874591895526E-2"/>
          <c:w val="0.17786049729951367"/>
          <c:h val="0.7770763971576724"/>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table!PivotTable2</c:name>
    <c:fmtId val="-1"/>
  </c:pivotSource>
  <c:chart>
    <c:autoTitleDeleted val="1"/>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
        <c:idx val="3"/>
        <c:spPr>
          <a:solidFill>
            <a:schemeClr val="accent1"/>
          </a:solidFill>
          <a:ln>
            <a:noFill/>
          </a:ln>
          <a:effectLst/>
        </c:spPr>
        <c:marker>
          <c:symbol val="none"/>
        </c:marker>
      </c:pivotFmt>
      <c:pivotFmt>
        <c:idx val="4"/>
        <c:spPr>
          <a:solidFill>
            <a:schemeClr val="accent1"/>
          </a:solidFill>
          <a:ln>
            <a:noFill/>
          </a:ln>
          <a:effectLst/>
        </c:spPr>
        <c:marker>
          <c:symbol val="none"/>
        </c:marker>
      </c:pivotFmt>
      <c:pivotFmt>
        <c:idx val="5"/>
        <c:spPr>
          <a:solidFill>
            <a:schemeClr val="accent1"/>
          </a:solidFill>
          <a:ln>
            <a:noFill/>
          </a:ln>
          <a:effectLst/>
        </c:spPr>
        <c:marker>
          <c:symbol val="none"/>
        </c:marker>
      </c:pivotFmt>
      <c:pivotFmt>
        <c:idx val="6"/>
        <c:spPr>
          <a:solidFill>
            <a:schemeClr val="accent1"/>
          </a:solidFill>
          <a:ln>
            <a:noFill/>
          </a:ln>
          <a:effectLst/>
        </c:spPr>
        <c:marker>
          <c:symbol val="none"/>
        </c:marker>
      </c:pivotFmt>
      <c:pivotFmt>
        <c:idx val="7"/>
        <c:spPr>
          <a:solidFill>
            <a:schemeClr val="accent1"/>
          </a:solidFill>
          <a:ln>
            <a:noFill/>
          </a:ln>
          <a:effectLst/>
        </c:spPr>
        <c:marker>
          <c:symbol val="none"/>
        </c:marker>
      </c:pivotFmt>
      <c:pivotFmt>
        <c:idx val="8"/>
        <c:spPr>
          <a:solidFill>
            <a:schemeClr val="accent1"/>
          </a:solidFill>
          <a:ln>
            <a:noFill/>
          </a:ln>
          <a:effectLst/>
        </c:spPr>
        <c:marker>
          <c:symbol val="none"/>
        </c:marker>
      </c:pivotFmt>
      <c:pivotFmt>
        <c:idx val="9"/>
        <c:spPr>
          <a:solidFill>
            <a:schemeClr val="accent1"/>
          </a:solidFill>
          <a:ln>
            <a:noFill/>
          </a:ln>
          <a:effectLst/>
        </c:spPr>
        <c:marker>
          <c:symbol val="none"/>
        </c:marker>
      </c:pivotFmt>
      <c:pivotFmt>
        <c:idx val="10"/>
        <c:spPr>
          <a:solidFill>
            <a:schemeClr val="accent1"/>
          </a:solidFill>
          <a:ln>
            <a:noFill/>
          </a:ln>
          <a:effectLst/>
        </c:spPr>
        <c:marker>
          <c:symbol val="none"/>
        </c:marker>
      </c:pivotFmt>
      <c:pivotFmt>
        <c:idx val="11"/>
        <c:spPr>
          <a:solidFill>
            <a:schemeClr val="accent1"/>
          </a:solidFill>
          <a:ln>
            <a:noFill/>
          </a:ln>
          <a:effectLst/>
        </c:spPr>
        <c:marker>
          <c:symbol val="none"/>
        </c:marker>
      </c:pivotFmt>
      <c:pivotFmt>
        <c:idx val="12"/>
        <c:spPr>
          <a:solidFill>
            <a:schemeClr val="accent1"/>
          </a:solidFill>
          <a:ln>
            <a:noFill/>
          </a:ln>
          <a:effectLst/>
        </c:spPr>
        <c:marker>
          <c:symbol val="none"/>
        </c:marker>
      </c:pivotFmt>
      <c:pivotFmt>
        <c:idx val="13"/>
        <c:spPr>
          <a:solidFill>
            <a:schemeClr val="accent1"/>
          </a:solidFill>
          <a:ln>
            <a:noFill/>
          </a:ln>
          <a:effectLst/>
        </c:spPr>
        <c:marker>
          <c:symbol val="none"/>
        </c:marker>
      </c:pivotFmt>
      <c:pivotFmt>
        <c:idx val="14"/>
        <c:spPr>
          <a:solidFill>
            <a:schemeClr val="accent1"/>
          </a:solidFill>
          <a:ln>
            <a:noFill/>
          </a:ln>
          <a:effectLst/>
        </c:spPr>
        <c:marker>
          <c:symbol val="none"/>
        </c:marker>
      </c:pivotFmt>
      <c:pivotFmt>
        <c:idx val="15"/>
        <c:spPr>
          <a:solidFill>
            <a:schemeClr val="accent1"/>
          </a:solidFill>
          <a:ln>
            <a:noFill/>
          </a:ln>
          <a:effectLst/>
        </c:spPr>
        <c:marker>
          <c:symbol val="none"/>
        </c:marker>
      </c:pivotFmt>
      <c:pivotFmt>
        <c:idx val="16"/>
        <c:spPr>
          <a:solidFill>
            <a:schemeClr val="accent1"/>
          </a:solidFill>
          <a:ln>
            <a:noFill/>
          </a:ln>
          <a:effectLst/>
        </c:spPr>
        <c:marker>
          <c:symbol val="none"/>
        </c:marker>
      </c:pivotFmt>
    </c:pivotFmts>
    <c:plotArea>
      <c:layout>
        <c:manualLayout>
          <c:layoutTarget val="inner"/>
          <c:xMode val="edge"/>
          <c:yMode val="edge"/>
          <c:x val="6.8343996062992129E-2"/>
          <c:y val="3.0101225876194543E-2"/>
          <c:w val="0.69314470160926867"/>
          <c:h val="0.82550750182788302"/>
        </c:manualLayout>
      </c:layout>
      <c:barChart>
        <c:barDir val="col"/>
        <c:grouping val="clustered"/>
        <c:varyColors val="0"/>
        <c:ser>
          <c:idx val="0"/>
          <c:order val="0"/>
          <c:tx>
            <c:strRef>
              <c:f>'pivot table'!$B$3:$B$4</c:f>
              <c:strCache>
                <c:ptCount val="1"/>
                <c:pt idx="0">
                  <c:v>Brand reputation</c:v>
                </c:pt>
              </c:strCache>
            </c:strRef>
          </c:tx>
          <c:spPr>
            <a:solidFill>
              <a:schemeClr val="accent1"/>
            </a:solidFill>
            <a:ln>
              <a:noFill/>
            </a:ln>
            <a:effectLst/>
          </c:spPr>
          <c:invertIfNegative val="0"/>
          <c:cat>
            <c:strRef>
              <c:f>'pivot table'!$A$5:$A$12</c:f>
              <c:strCache>
                <c:ptCount val="7"/>
                <c:pt idx="0">
                  <c:v>Cola-Coka</c:v>
                </c:pt>
                <c:pt idx="1">
                  <c:v>Bepsi</c:v>
                </c:pt>
                <c:pt idx="2">
                  <c:v>Gangster</c:v>
                </c:pt>
                <c:pt idx="3">
                  <c:v>Blue Bull</c:v>
                </c:pt>
                <c:pt idx="4">
                  <c:v>CodeX</c:v>
                </c:pt>
                <c:pt idx="5">
                  <c:v>Sky 9</c:v>
                </c:pt>
                <c:pt idx="6">
                  <c:v>Others</c:v>
                </c:pt>
              </c:strCache>
            </c:strRef>
          </c:cat>
          <c:val>
            <c:numRef>
              <c:f>'pivot table'!$B$5:$B$12</c:f>
              <c:numCache>
                <c:formatCode>General</c:formatCode>
                <c:ptCount val="7"/>
                <c:pt idx="0">
                  <c:v>616</c:v>
                </c:pt>
                <c:pt idx="1">
                  <c:v>577</c:v>
                </c:pt>
                <c:pt idx="2">
                  <c:v>511</c:v>
                </c:pt>
                <c:pt idx="3">
                  <c:v>289</c:v>
                </c:pt>
                <c:pt idx="4">
                  <c:v>259</c:v>
                </c:pt>
                <c:pt idx="5">
                  <c:v>260</c:v>
                </c:pt>
                <c:pt idx="6">
                  <c:v>140</c:v>
                </c:pt>
              </c:numCache>
            </c:numRef>
          </c:val>
        </c:ser>
        <c:ser>
          <c:idx val="1"/>
          <c:order val="1"/>
          <c:tx>
            <c:strRef>
              <c:f>'pivot table'!$C$3:$C$4</c:f>
              <c:strCache>
                <c:ptCount val="1"/>
                <c:pt idx="0">
                  <c:v>Taste/flavor preference</c:v>
                </c:pt>
              </c:strCache>
            </c:strRef>
          </c:tx>
          <c:spPr>
            <a:solidFill>
              <a:schemeClr val="accent2"/>
            </a:solidFill>
            <a:ln>
              <a:noFill/>
            </a:ln>
            <a:effectLst/>
          </c:spPr>
          <c:invertIfNegative val="0"/>
          <c:cat>
            <c:strRef>
              <c:f>'pivot table'!$A$5:$A$12</c:f>
              <c:strCache>
                <c:ptCount val="7"/>
                <c:pt idx="0">
                  <c:v>Cola-Coka</c:v>
                </c:pt>
                <c:pt idx="1">
                  <c:v>Bepsi</c:v>
                </c:pt>
                <c:pt idx="2">
                  <c:v>Gangster</c:v>
                </c:pt>
                <c:pt idx="3">
                  <c:v>Blue Bull</c:v>
                </c:pt>
                <c:pt idx="4">
                  <c:v>CodeX</c:v>
                </c:pt>
                <c:pt idx="5">
                  <c:v>Sky 9</c:v>
                </c:pt>
                <c:pt idx="6">
                  <c:v>Others</c:v>
                </c:pt>
              </c:strCache>
            </c:strRef>
          </c:cat>
          <c:val>
            <c:numRef>
              <c:f>'pivot table'!$C$5:$C$12</c:f>
              <c:numCache>
                <c:formatCode>General</c:formatCode>
                <c:ptCount val="7"/>
                <c:pt idx="0">
                  <c:v>531</c:v>
                </c:pt>
                <c:pt idx="1">
                  <c:v>423</c:v>
                </c:pt>
                <c:pt idx="2">
                  <c:v>357</c:v>
                </c:pt>
                <c:pt idx="3">
                  <c:v>237</c:v>
                </c:pt>
                <c:pt idx="4">
                  <c:v>182</c:v>
                </c:pt>
                <c:pt idx="5">
                  <c:v>194</c:v>
                </c:pt>
                <c:pt idx="6">
                  <c:v>87</c:v>
                </c:pt>
              </c:numCache>
            </c:numRef>
          </c:val>
        </c:ser>
        <c:ser>
          <c:idx val="2"/>
          <c:order val="2"/>
          <c:tx>
            <c:strRef>
              <c:f>'pivot table'!$D$3:$D$4</c:f>
              <c:strCache>
                <c:ptCount val="1"/>
                <c:pt idx="0">
                  <c:v>Availability</c:v>
                </c:pt>
              </c:strCache>
            </c:strRef>
          </c:tx>
          <c:spPr>
            <a:solidFill>
              <a:schemeClr val="accent3"/>
            </a:solidFill>
            <a:ln>
              <a:noFill/>
            </a:ln>
            <a:effectLst/>
          </c:spPr>
          <c:invertIfNegative val="0"/>
          <c:cat>
            <c:strRef>
              <c:f>'pivot table'!$A$5:$A$12</c:f>
              <c:strCache>
                <c:ptCount val="7"/>
                <c:pt idx="0">
                  <c:v>Cola-Coka</c:v>
                </c:pt>
                <c:pt idx="1">
                  <c:v>Bepsi</c:v>
                </c:pt>
                <c:pt idx="2">
                  <c:v>Gangster</c:v>
                </c:pt>
                <c:pt idx="3">
                  <c:v>Blue Bull</c:v>
                </c:pt>
                <c:pt idx="4">
                  <c:v>CodeX</c:v>
                </c:pt>
                <c:pt idx="5">
                  <c:v>Sky 9</c:v>
                </c:pt>
                <c:pt idx="6">
                  <c:v>Others</c:v>
                </c:pt>
              </c:strCache>
            </c:strRef>
          </c:cat>
          <c:val>
            <c:numRef>
              <c:f>'pivot table'!$D$5:$D$12</c:f>
              <c:numCache>
                <c:formatCode>General</c:formatCode>
                <c:ptCount val="7"/>
                <c:pt idx="0">
                  <c:v>510</c:v>
                </c:pt>
                <c:pt idx="1">
                  <c:v>418</c:v>
                </c:pt>
                <c:pt idx="2">
                  <c:v>339</c:v>
                </c:pt>
                <c:pt idx="3">
                  <c:v>180</c:v>
                </c:pt>
                <c:pt idx="4">
                  <c:v>195</c:v>
                </c:pt>
                <c:pt idx="5">
                  <c:v>182</c:v>
                </c:pt>
                <c:pt idx="6">
                  <c:v>86</c:v>
                </c:pt>
              </c:numCache>
            </c:numRef>
          </c:val>
        </c:ser>
        <c:ser>
          <c:idx val="3"/>
          <c:order val="3"/>
          <c:tx>
            <c:strRef>
              <c:f>'pivot table'!$E$3:$E$4</c:f>
              <c:strCache>
                <c:ptCount val="1"/>
                <c:pt idx="0">
                  <c:v>Effectiveness</c:v>
                </c:pt>
              </c:strCache>
            </c:strRef>
          </c:tx>
          <c:spPr>
            <a:solidFill>
              <a:schemeClr val="accent4"/>
            </a:solidFill>
            <a:ln>
              <a:noFill/>
            </a:ln>
            <a:effectLst/>
          </c:spPr>
          <c:invertIfNegative val="0"/>
          <c:cat>
            <c:strRef>
              <c:f>'pivot table'!$A$5:$A$12</c:f>
              <c:strCache>
                <c:ptCount val="7"/>
                <c:pt idx="0">
                  <c:v>Cola-Coka</c:v>
                </c:pt>
                <c:pt idx="1">
                  <c:v>Bepsi</c:v>
                </c:pt>
                <c:pt idx="2">
                  <c:v>Gangster</c:v>
                </c:pt>
                <c:pt idx="3">
                  <c:v>Blue Bull</c:v>
                </c:pt>
                <c:pt idx="4">
                  <c:v>CodeX</c:v>
                </c:pt>
                <c:pt idx="5">
                  <c:v>Sky 9</c:v>
                </c:pt>
                <c:pt idx="6">
                  <c:v>Others</c:v>
                </c:pt>
              </c:strCache>
            </c:strRef>
          </c:cat>
          <c:val>
            <c:numRef>
              <c:f>'pivot table'!$E$5:$E$12</c:f>
              <c:numCache>
                <c:formatCode>General</c:formatCode>
                <c:ptCount val="7"/>
                <c:pt idx="0">
                  <c:v>433</c:v>
                </c:pt>
                <c:pt idx="1">
                  <c:v>339</c:v>
                </c:pt>
                <c:pt idx="2">
                  <c:v>338</c:v>
                </c:pt>
                <c:pt idx="3">
                  <c:v>187</c:v>
                </c:pt>
                <c:pt idx="4">
                  <c:v>176</c:v>
                </c:pt>
                <c:pt idx="5">
                  <c:v>188</c:v>
                </c:pt>
                <c:pt idx="6">
                  <c:v>87</c:v>
                </c:pt>
              </c:numCache>
            </c:numRef>
          </c:val>
        </c:ser>
        <c:ser>
          <c:idx val="4"/>
          <c:order val="4"/>
          <c:tx>
            <c:strRef>
              <c:f>'pivot table'!$F$3:$F$4</c:f>
              <c:strCache>
                <c:ptCount val="1"/>
                <c:pt idx="0">
                  <c:v>Other</c:v>
                </c:pt>
              </c:strCache>
            </c:strRef>
          </c:tx>
          <c:spPr>
            <a:solidFill>
              <a:schemeClr val="accent5"/>
            </a:solidFill>
            <a:ln>
              <a:noFill/>
            </a:ln>
            <a:effectLst/>
          </c:spPr>
          <c:invertIfNegative val="0"/>
          <c:cat>
            <c:strRef>
              <c:f>'pivot table'!$A$5:$A$12</c:f>
              <c:strCache>
                <c:ptCount val="7"/>
                <c:pt idx="0">
                  <c:v>Cola-Coka</c:v>
                </c:pt>
                <c:pt idx="1">
                  <c:v>Bepsi</c:v>
                </c:pt>
                <c:pt idx="2">
                  <c:v>Gangster</c:v>
                </c:pt>
                <c:pt idx="3">
                  <c:v>Blue Bull</c:v>
                </c:pt>
                <c:pt idx="4">
                  <c:v>CodeX</c:v>
                </c:pt>
                <c:pt idx="5">
                  <c:v>Sky 9</c:v>
                </c:pt>
                <c:pt idx="6">
                  <c:v>Others</c:v>
                </c:pt>
              </c:strCache>
            </c:strRef>
          </c:cat>
          <c:val>
            <c:numRef>
              <c:f>'pivot table'!$F$5:$F$12</c:f>
              <c:numCache>
                <c:formatCode>General</c:formatCode>
                <c:ptCount val="7"/>
                <c:pt idx="0">
                  <c:v>448</c:v>
                </c:pt>
                <c:pt idx="1">
                  <c:v>355</c:v>
                </c:pt>
                <c:pt idx="2">
                  <c:v>309</c:v>
                </c:pt>
                <c:pt idx="3">
                  <c:v>165</c:v>
                </c:pt>
                <c:pt idx="4">
                  <c:v>168</c:v>
                </c:pt>
                <c:pt idx="5">
                  <c:v>155</c:v>
                </c:pt>
                <c:pt idx="6">
                  <c:v>79</c:v>
                </c:pt>
              </c:numCache>
            </c:numRef>
          </c:val>
        </c:ser>
        <c:dLbls>
          <c:showLegendKey val="0"/>
          <c:showVal val="0"/>
          <c:showCatName val="0"/>
          <c:showSerName val="0"/>
          <c:showPercent val="0"/>
          <c:showBubbleSize val="0"/>
        </c:dLbls>
        <c:gapWidth val="219"/>
        <c:overlap val="-27"/>
        <c:axId val="353295288"/>
        <c:axId val="353291760"/>
      </c:barChart>
      <c:catAx>
        <c:axId val="3532952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3291760"/>
        <c:crosses val="autoZero"/>
        <c:auto val="1"/>
        <c:lblAlgn val="ctr"/>
        <c:lblOffset val="100"/>
        <c:noMultiLvlLbl val="0"/>
      </c:catAx>
      <c:valAx>
        <c:axId val="3532917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3295288"/>
        <c:crosses val="autoZero"/>
        <c:crossBetween val="between"/>
      </c:valAx>
      <c:spPr>
        <a:noFill/>
        <a:ln>
          <a:noFill/>
        </a:ln>
        <a:effectLst/>
      </c:spPr>
    </c:plotArea>
    <c:legend>
      <c:legendPos val="r"/>
      <c:layout>
        <c:manualLayout>
          <c:xMode val="edge"/>
          <c:yMode val="edge"/>
          <c:x val="0.75788750619459277"/>
          <c:y val="0.17788370884862881"/>
          <c:w val="0.23927645881386039"/>
          <c:h val="0.44617668575346259"/>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........xlsx]Pivot Table!PivotTable5</c:name>
    <c:fmtId val="-1"/>
  </c:pivotSource>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400" b="0" i="0" u="none" strike="noStrike" baseline="0" dirty="0">
                <a:effectLst/>
              </a:rPr>
              <a:t>Effectiveness of Marketing Channels in Reaching Customers</a:t>
            </a:r>
            <a:endParaRPr lang="en-US" sz="1400" b="0" dirty="0"/>
          </a:p>
        </c:rich>
      </c:tx>
      <c:layout>
        <c:manualLayout>
          <c:xMode val="edge"/>
          <c:yMode val="edge"/>
          <c:x val="0.12899144412447214"/>
          <c:y val="6.097560975609756E-2"/>
        </c:manualLayout>
      </c:layout>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151153890137739"/>
          <c:y val="0.17171296296296296"/>
          <c:w val="0.79709346731319353"/>
          <c:h val="0.64130395158938469"/>
        </c:manualLayout>
      </c:layout>
      <c:bar3DChart>
        <c:barDir val="col"/>
        <c:grouping val="clustered"/>
        <c:varyColors val="0"/>
        <c:ser>
          <c:idx val="0"/>
          <c:order val="0"/>
          <c:tx>
            <c:strRef>
              <c:f>'Pivot Table'!$B$3</c:f>
              <c:strCache>
                <c:ptCount val="1"/>
                <c:pt idx="0">
                  <c:v>Total</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 Table'!$A$4:$A$9</c:f>
              <c:strCache>
                <c:ptCount val="5"/>
                <c:pt idx="0">
                  <c:v>Online ads</c:v>
                </c:pt>
                <c:pt idx="1">
                  <c:v>TV commercials</c:v>
                </c:pt>
                <c:pt idx="2">
                  <c:v>Outdoor billboards</c:v>
                </c:pt>
                <c:pt idx="3">
                  <c:v>Other</c:v>
                </c:pt>
                <c:pt idx="4">
                  <c:v>Print media</c:v>
                </c:pt>
              </c:strCache>
            </c:strRef>
          </c:cat>
          <c:val>
            <c:numRef>
              <c:f>'Pivot Table'!$B$4:$B$9</c:f>
              <c:numCache>
                <c:formatCode>General</c:formatCode>
                <c:ptCount val="5"/>
                <c:pt idx="0">
                  <c:v>4020</c:v>
                </c:pt>
                <c:pt idx="1">
                  <c:v>2688</c:v>
                </c:pt>
                <c:pt idx="2">
                  <c:v>1226</c:v>
                </c:pt>
                <c:pt idx="3">
                  <c:v>1225</c:v>
                </c:pt>
                <c:pt idx="4">
                  <c:v>841</c:v>
                </c:pt>
              </c:numCache>
            </c:numRef>
          </c:val>
        </c:ser>
        <c:dLbls>
          <c:showLegendKey val="0"/>
          <c:showVal val="1"/>
          <c:showCatName val="0"/>
          <c:showSerName val="0"/>
          <c:showPercent val="0"/>
          <c:showBubbleSize val="0"/>
        </c:dLbls>
        <c:gapWidth val="150"/>
        <c:shape val="box"/>
        <c:axId val="411573944"/>
        <c:axId val="411576296"/>
        <c:axId val="0"/>
      </c:bar3DChart>
      <c:catAx>
        <c:axId val="411573944"/>
        <c:scaling>
          <c:orientation val="minMax"/>
        </c:scaling>
        <c:delete val="0"/>
        <c:axPos val="b"/>
        <c:title>
          <c:tx>
            <c:rich>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b="0" i="0" u="none" strike="noStrike" baseline="0">
                    <a:effectLst/>
                  </a:rPr>
                  <a:t>Marketing Channels</a:t>
                </a:r>
                <a:endParaRPr lang="en-US" sz="1400"/>
              </a:p>
            </c:rich>
          </c:tx>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6296"/>
        <c:crosses val="autoZero"/>
        <c:auto val="1"/>
        <c:lblAlgn val="ctr"/>
        <c:lblOffset val="100"/>
        <c:noMultiLvlLbl val="0"/>
      </c:catAx>
      <c:valAx>
        <c:axId val="4115762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b="0" i="0" u="none" strike="noStrike" baseline="0">
                    <a:effectLst/>
                  </a:rPr>
                  <a:t>Count of Reach</a:t>
                </a:r>
                <a:endParaRPr lang="en-US" sz="1400"/>
              </a:p>
            </c:rich>
          </c:tx>
          <c:layout/>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3944"/>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[ongoing ......xlsx]Sheet2!PivotTable2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CodeX Over-all Rating</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501119842722707"/>
          <c:y val="9.1686746987951803E-2"/>
          <c:w val="0.79385599478309099"/>
          <c:h val="0.77027630205862818"/>
        </c:manualLayout>
      </c:layout>
      <c:barChart>
        <c:barDir val="col"/>
        <c:grouping val="clustered"/>
        <c:varyColors val="0"/>
        <c:ser>
          <c:idx val="0"/>
          <c:order val="0"/>
          <c:tx>
            <c:strRef>
              <c:f>Sheet2!$B$3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Sheet2!$A$4:$A$10</c:f>
              <c:strCache>
                <c:ptCount val="6"/>
                <c:pt idx="0">
                  <c:v>Cola-Coka</c:v>
                </c:pt>
                <c:pt idx="1">
                  <c:v>Blue Bull</c:v>
                </c:pt>
                <c:pt idx="2">
                  <c:v>Sky 9</c:v>
                </c:pt>
                <c:pt idx="3">
                  <c:v>Bepsi</c:v>
                </c:pt>
                <c:pt idx="4">
                  <c:v>CodeX</c:v>
                </c:pt>
                <c:pt idx="5">
                  <c:v>Gangster</c:v>
                </c:pt>
              </c:strCache>
            </c:strRef>
          </c:cat>
          <c:val>
            <c:numRef>
              <c:f>Sheet2!$B$4:$B$10</c:f>
              <c:numCache>
                <c:formatCode>0.00</c:formatCode>
                <c:ptCount val="6"/>
                <c:pt idx="0">
                  <c:v>3.3018124507486211</c:v>
                </c:pt>
                <c:pt idx="1">
                  <c:v>3.2977315689981097</c:v>
                </c:pt>
                <c:pt idx="2">
                  <c:v>3.2951991828396321</c:v>
                </c:pt>
                <c:pt idx="3">
                  <c:v>3.2755681818181817</c:v>
                </c:pt>
                <c:pt idx="4">
                  <c:v>3.2734693877551022</c:v>
                </c:pt>
                <c:pt idx="5">
                  <c:v>3.2394822006472492</c:v>
                </c:pt>
              </c:numCache>
            </c:numRef>
          </c:val>
        </c:ser>
        <c:dLbls>
          <c:dLblPos val="outEnd"/>
          <c:showLegendKey val="0"/>
          <c:showVal val="1"/>
          <c:showCatName val="0"/>
          <c:showSerName val="0"/>
          <c:showPercent val="0"/>
          <c:showBubbleSize val="0"/>
        </c:dLbls>
        <c:gapWidth val="219"/>
        <c:overlap val="-27"/>
        <c:axId val="411576688"/>
        <c:axId val="411571200"/>
      </c:barChart>
      <c:catAx>
        <c:axId val="41157668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0" i="0" u="none" strike="noStrike" baseline="0">
                    <a:effectLst/>
                  </a:rPr>
                  <a:t>Brands</a:t>
                </a:r>
                <a:endParaRPr lang="en-US" sz="1200"/>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1200"/>
        <c:crosses val="autoZero"/>
        <c:auto val="1"/>
        <c:lblAlgn val="ctr"/>
        <c:lblOffset val="100"/>
        <c:noMultiLvlLbl val="0"/>
      </c:catAx>
      <c:valAx>
        <c:axId val="4115712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0" i="0" baseline="0">
                    <a:effectLst/>
                  </a:rPr>
                  <a:t>Average Taste Experience Rating</a:t>
                </a:r>
                <a:endParaRPr lang="en-US" sz="700">
                  <a:effectLst/>
                </a:endParaRPr>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1576688"/>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365A16-A633-4F43-A452-119106137DAA}" type="doc">
      <dgm:prSet loTypeId="urn:microsoft.com/office/officeart/2005/8/layout/list1" loCatId="list" qsTypeId="urn:microsoft.com/office/officeart/2009/2/quickstyle/3d8" qsCatId="3D" csTypeId="urn:microsoft.com/office/officeart/2005/8/colors/accent0_3" csCatId="mainScheme"/>
      <dgm:spPr/>
      <dgm:t>
        <a:bodyPr/>
        <a:lstStyle/>
        <a:p>
          <a:endParaRPr lang="en-US"/>
        </a:p>
      </dgm:t>
    </dgm:pt>
    <dgm:pt modelId="{69C3760A-2EF5-47D1-AE96-70D6B912F2F9}">
      <dgm:prSet/>
      <dgm:spPr/>
      <dgm:t>
        <a:bodyPr/>
        <a:lstStyle/>
        <a:p>
          <a:pPr rtl="0"/>
          <a:r>
            <a:rPr lang="en-US" smtClean="0"/>
            <a:t>Dataset required to generate Insights </a:t>
          </a:r>
          <a:endParaRPr lang="en-US"/>
        </a:p>
      </dgm:t>
    </dgm:pt>
    <dgm:pt modelId="{86131B13-E32C-4CDA-9E55-C5A4397BA733}" type="parTrans" cxnId="{67E2ACC3-9AC3-466E-A37D-B7673E339DAC}">
      <dgm:prSet/>
      <dgm:spPr/>
      <dgm:t>
        <a:bodyPr/>
        <a:lstStyle/>
        <a:p>
          <a:endParaRPr lang="en-US"/>
        </a:p>
      </dgm:t>
    </dgm:pt>
    <dgm:pt modelId="{F223CB9E-41B9-4BF9-BF90-F55B9655FF64}" type="sibTrans" cxnId="{67E2ACC3-9AC3-466E-A37D-B7673E339DAC}">
      <dgm:prSet/>
      <dgm:spPr/>
      <dgm:t>
        <a:bodyPr/>
        <a:lstStyle/>
        <a:p>
          <a:endParaRPr lang="en-US"/>
        </a:p>
      </dgm:t>
    </dgm:pt>
    <dgm:pt modelId="{1DC3E067-907C-4517-9C98-ABB963172CDC}">
      <dgm:prSet/>
      <dgm:spPr/>
      <dgm:t>
        <a:bodyPr/>
        <a:lstStyle/>
        <a:p>
          <a:pPr rtl="0"/>
          <a:r>
            <a:rPr lang="en-US" smtClean="0"/>
            <a:t>Metadata </a:t>
          </a:r>
          <a:endParaRPr lang="en-US"/>
        </a:p>
      </dgm:t>
    </dgm:pt>
    <dgm:pt modelId="{C0A22A7F-F7FC-422B-8996-1922B824B3E4}" type="parTrans" cxnId="{37E7ED09-270E-40EB-8AB7-8CC8DF003A57}">
      <dgm:prSet/>
      <dgm:spPr/>
      <dgm:t>
        <a:bodyPr/>
        <a:lstStyle/>
        <a:p>
          <a:endParaRPr lang="en-US"/>
        </a:p>
      </dgm:t>
    </dgm:pt>
    <dgm:pt modelId="{14E48865-FF08-442E-831D-2073FEAC6F9C}" type="sibTrans" cxnId="{37E7ED09-270E-40EB-8AB7-8CC8DF003A57}">
      <dgm:prSet/>
      <dgm:spPr/>
      <dgm:t>
        <a:bodyPr/>
        <a:lstStyle/>
        <a:p>
          <a:endParaRPr lang="en-US"/>
        </a:p>
      </dgm:t>
    </dgm:pt>
    <dgm:pt modelId="{F1BF1513-EB32-4710-9CB6-EBF59D6FBC35}">
      <dgm:prSet/>
      <dgm:spPr/>
      <dgm:t>
        <a:bodyPr/>
        <a:lstStyle/>
        <a:p>
          <a:pPr rtl="0"/>
          <a:r>
            <a:rPr lang="en-US" smtClean="0"/>
            <a:t>Survey questions</a:t>
          </a:r>
          <a:endParaRPr lang="en-US"/>
        </a:p>
      </dgm:t>
    </dgm:pt>
    <dgm:pt modelId="{8C76BD98-1B67-4D60-A7B7-C5C4C383B690}" type="parTrans" cxnId="{7E914AC2-E1D4-4C37-AFA5-2AF4D6FC8B4A}">
      <dgm:prSet/>
      <dgm:spPr/>
      <dgm:t>
        <a:bodyPr/>
        <a:lstStyle/>
        <a:p>
          <a:endParaRPr lang="en-US"/>
        </a:p>
      </dgm:t>
    </dgm:pt>
    <dgm:pt modelId="{47CE4FD7-2DC9-4BC9-B018-F6D0850CAC5F}" type="sibTrans" cxnId="{7E914AC2-E1D4-4C37-AFA5-2AF4D6FC8B4A}">
      <dgm:prSet/>
      <dgm:spPr/>
      <dgm:t>
        <a:bodyPr/>
        <a:lstStyle/>
        <a:p>
          <a:endParaRPr lang="en-US"/>
        </a:p>
      </dgm:t>
    </dgm:pt>
    <dgm:pt modelId="{9DA08640-23F8-419B-863D-94D03BCB9E07}" type="pres">
      <dgm:prSet presAssocID="{AB365A16-A633-4F43-A452-119106137DAA}" presName="linear" presStyleCnt="0">
        <dgm:presLayoutVars>
          <dgm:dir/>
          <dgm:animLvl val="lvl"/>
          <dgm:resizeHandles val="exact"/>
        </dgm:presLayoutVars>
      </dgm:prSet>
      <dgm:spPr/>
    </dgm:pt>
    <dgm:pt modelId="{8F0C5DFA-2EBA-4554-AC79-42193D6716A7}" type="pres">
      <dgm:prSet presAssocID="{69C3760A-2EF5-47D1-AE96-70D6B912F2F9}" presName="parentLin" presStyleCnt="0"/>
      <dgm:spPr/>
    </dgm:pt>
    <dgm:pt modelId="{CCE8D5AC-82AF-458F-A2BA-E213AA32EE44}" type="pres">
      <dgm:prSet presAssocID="{69C3760A-2EF5-47D1-AE96-70D6B912F2F9}" presName="parentLeftMargin" presStyleLbl="node1" presStyleIdx="0" presStyleCnt="3"/>
      <dgm:spPr/>
    </dgm:pt>
    <dgm:pt modelId="{14C8D092-A952-4211-80F7-5C0CEDFA7FCA}" type="pres">
      <dgm:prSet presAssocID="{69C3760A-2EF5-47D1-AE96-70D6B912F2F9}" presName="parentText" presStyleLbl="node1" presStyleIdx="0" presStyleCnt="3">
        <dgm:presLayoutVars>
          <dgm:chMax val="0"/>
          <dgm:bulletEnabled val="1"/>
        </dgm:presLayoutVars>
      </dgm:prSet>
      <dgm:spPr/>
    </dgm:pt>
    <dgm:pt modelId="{6B4195B0-026D-487E-BCB1-73F9A4D325FB}" type="pres">
      <dgm:prSet presAssocID="{69C3760A-2EF5-47D1-AE96-70D6B912F2F9}" presName="negativeSpace" presStyleCnt="0"/>
      <dgm:spPr/>
    </dgm:pt>
    <dgm:pt modelId="{9FC4D91C-16D6-4504-B4B8-4400623AA0FC}" type="pres">
      <dgm:prSet presAssocID="{69C3760A-2EF5-47D1-AE96-70D6B912F2F9}" presName="childText" presStyleLbl="conFgAcc1" presStyleIdx="0" presStyleCnt="3">
        <dgm:presLayoutVars>
          <dgm:bulletEnabled val="1"/>
        </dgm:presLayoutVars>
      </dgm:prSet>
      <dgm:spPr/>
    </dgm:pt>
    <dgm:pt modelId="{80FE1609-22F0-4690-908C-D7DE4799198D}" type="pres">
      <dgm:prSet presAssocID="{F223CB9E-41B9-4BF9-BF90-F55B9655FF64}" presName="spaceBetweenRectangles" presStyleCnt="0"/>
      <dgm:spPr/>
    </dgm:pt>
    <dgm:pt modelId="{5CEF2407-8344-452E-A824-9F530BA7D408}" type="pres">
      <dgm:prSet presAssocID="{1DC3E067-907C-4517-9C98-ABB963172CDC}" presName="parentLin" presStyleCnt="0"/>
      <dgm:spPr/>
    </dgm:pt>
    <dgm:pt modelId="{B055EAB0-735C-4966-87A4-C671A6B1B656}" type="pres">
      <dgm:prSet presAssocID="{1DC3E067-907C-4517-9C98-ABB963172CDC}" presName="parentLeftMargin" presStyleLbl="node1" presStyleIdx="0" presStyleCnt="3"/>
      <dgm:spPr/>
    </dgm:pt>
    <dgm:pt modelId="{AA7CA045-B63D-43B3-AEBF-9D2C4CDC9903}" type="pres">
      <dgm:prSet presAssocID="{1DC3E067-907C-4517-9C98-ABB963172CDC}" presName="parentText" presStyleLbl="node1" presStyleIdx="1" presStyleCnt="3">
        <dgm:presLayoutVars>
          <dgm:chMax val="0"/>
          <dgm:bulletEnabled val="1"/>
        </dgm:presLayoutVars>
      </dgm:prSet>
      <dgm:spPr/>
    </dgm:pt>
    <dgm:pt modelId="{3F0B584E-ABF7-451C-88F5-C23C50C8F47E}" type="pres">
      <dgm:prSet presAssocID="{1DC3E067-907C-4517-9C98-ABB963172CDC}" presName="negativeSpace" presStyleCnt="0"/>
      <dgm:spPr/>
    </dgm:pt>
    <dgm:pt modelId="{E189251F-6B92-4BFF-9F9A-D8D2B23BA6A7}" type="pres">
      <dgm:prSet presAssocID="{1DC3E067-907C-4517-9C98-ABB963172CDC}" presName="childText" presStyleLbl="conFgAcc1" presStyleIdx="1" presStyleCnt="3">
        <dgm:presLayoutVars>
          <dgm:bulletEnabled val="1"/>
        </dgm:presLayoutVars>
      </dgm:prSet>
      <dgm:spPr/>
    </dgm:pt>
    <dgm:pt modelId="{A4176059-969A-496E-94A3-67E39D40E0CA}" type="pres">
      <dgm:prSet presAssocID="{14E48865-FF08-442E-831D-2073FEAC6F9C}" presName="spaceBetweenRectangles" presStyleCnt="0"/>
      <dgm:spPr/>
    </dgm:pt>
    <dgm:pt modelId="{8DB0FD38-4947-4360-9DB2-92A605FD58DA}" type="pres">
      <dgm:prSet presAssocID="{F1BF1513-EB32-4710-9CB6-EBF59D6FBC35}" presName="parentLin" presStyleCnt="0"/>
      <dgm:spPr/>
    </dgm:pt>
    <dgm:pt modelId="{7B6321A5-6439-43FA-B643-C9D6E7DF4CEB}" type="pres">
      <dgm:prSet presAssocID="{F1BF1513-EB32-4710-9CB6-EBF59D6FBC35}" presName="parentLeftMargin" presStyleLbl="node1" presStyleIdx="1" presStyleCnt="3"/>
      <dgm:spPr/>
    </dgm:pt>
    <dgm:pt modelId="{5F627804-AB2D-4E67-8D00-8538570F3FF5}" type="pres">
      <dgm:prSet presAssocID="{F1BF1513-EB32-4710-9CB6-EBF59D6FBC35}" presName="parentText" presStyleLbl="node1" presStyleIdx="2" presStyleCnt="3">
        <dgm:presLayoutVars>
          <dgm:chMax val="0"/>
          <dgm:bulletEnabled val="1"/>
        </dgm:presLayoutVars>
      </dgm:prSet>
      <dgm:spPr/>
    </dgm:pt>
    <dgm:pt modelId="{EB9A8935-839D-4CE6-A55A-76B70F03A097}" type="pres">
      <dgm:prSet presAssocID="{F1BF1513-EB32-4710-9CB6-EBF59D6FBC35}" presName="negativeSpace" presStyleCnt="0"/>
      <dgm:spPr/>
    </dgm:pt>
    <dgm:pt modelId="{C19023F1-54B4-416C-8480-8524616B8DD3}" type="pres">
      <dgm:prSet presAssocID="{F1BF1513-EB32-4710-9CB6-EBF59D6FBC35}" presName="childText" presStyleLbl="conFgAcc1" presStyleIdx="2" presStyleCnt="3">
        <dgm:presLayoutVars>
          <dgm:bulletEnabled val="1"/>
        </dgm:presLayoutVars>
      </dgm:prSet>
      <dgm:spPr/>
    </dgm:pt>
  </dgm:ptLst>
  <dgm:cxnLst>
    <dgm:cxn modelId="{710A5180-2270-4899-912D-569E14FDB01F}" type="presOf" srcId="{AB365A16-A633-4F43-A452-119106137DAA}" destId="{9DA08640-23F8-419B-863D-94D03BCB9E07}" srcOrd="0" destOrd="0" presId="urn:microsoft.com/office/officeart/2005/8/layout/list1"/>
    <dgm:cxn modelId="{37E7ED09-270E-40EB-8AB7-8CC8DF003A57}" srcId="{AB365A16-A633-4F43-A452-119106137DAA}" destId="{1DC3E067-907C-4517-9C98-ABB963172CDC}" srcOrd="1" destOrd="0" parTransId="{C0A22A7F-F7FC-422B-8996-1922B824B3E4}" sibTransId="{14E48865-FF08-442E-831D-2073FEAC6F9C}"/>
    <dgm:cxn modelId="{FD9F46AF-A439-49D8-BBDD-622B13DB70CC}" type="presOf" srcId="{F1BF1513-EB32-4710-9CB6-EBF59D6FBC35}" destId="{5F627804-AB2D-4E67-8D00-8538570F3FF5}" srcOrd="1" destOrd="0" presId="urn:microsoft.com/office/officeart/2005/8/layout/list1"/>
    <dgm:cxn modelId="{23E3D33E-0725-4D82-9516-941659F5D497}" type="presOf" srcId="{1DC3E067-907C-4517-9C98-ABB963172CDC}" destId="{B055EAB0-735C-4966-87A4-C671A6B1B656}" srcOrd="0" destOrd="0" presId="urn:microsoft.com/office/officeart/2005/8/layout/list1"/>
    <dgm:cxn modelId="{410B2139-E682-4EBB-ADB7-721FE1A67C07}" type="presOf" srcId="{1DC3E067-907C-4517-9C98-ABB963172CDC}" destId="{AA7CA045-B63D-43B3-AEBF-9D2C4CDC9903}" srcOrd="1" destOrd="0" presId="urn:microsoft.com/office/officeart/2005/8/layout/list1"/>
    <dgm:cxn modelId="{039E0027-9112-45F1-8F3B-A1FEEBC4C89D}" type="presOf" srcId="{69C3760A-2EF5-47D1-AE96-70D6B912F2F9}" destId="{CCE8D5AC-82AF-458F-A2BA-E213AA32EE44}" srcOrd="0" destOrd="0" presId="urn:microsoft.com/office/officeart/2005/8/layout/list1"/>
    <dgm:cxn modelId="{1C6BF304-A910-4DA6-ACA0-6D5B72E4D4D7}" type="presOf" srcId="{F1BF1513-EB32-4710-9CB6-EBF59D6FBC35}" destId="{7B6321A5-6439-43FA-B643-C9D6E7DF4CEB}" srcOrd="0" destOrd="0" presId="urn:microsoft.com/office/officeart/2005/8/layout/list1"/>
    <dgm:cxn modelId="{7E914AC2-E1D4-4C37-AFA5-2AF4D6FC8B4A}" srcId="{AB365A16-A633-4F43-A452-119106137DAA}" destId="{F1BF1513-EB32-4710-9CB6-EBF59D6FBC35}" srcOrd="2" destOrd="0" parTransId="{8C76BD98-1B67-4D60-A7B7-C5C4C383B690}" sibTransId="{47CE4FD7-2DC9-4BC9-B018-F6D0850CAC5F}"/>
    <dgm:cxn modelId="{67E2ACC3-9AC3-466E-A37D-B7673E339DAC}" srcId="{AB365A16-A633-4F43-A452-119106137DAA}" destId="{69C3760A-2EF5-47D1-AE96-70D6B912F2F9}" srcOrd="0" destOrd="0" parTransId="{86131B13-E32C-4CDA-9E55-C5A4397BA733}" sibTransId="{F223CB9E-41B9-4BF9-BF90-F55B9655FF64}"/>
    <dgm:cxn modelId="{86DD09F9-FFE9-4360-9F02-04191DD5391B}" type="presOf" srcId="{69C3760A-2EF5-47D1-AE96-70D6B912F2F9}" destId="{14C8D092-A952-4211-80F7-5C0CEDFA7FCA}" srcOrd="1" destOrd="0" presId="urn:microsoft.com/office/officeart/2005/8/layout/list1"/>
    <dgm:cxn modelId="{D78C7C7E-6E5A-4C86-B346-6D57CEAAEF09}" type="presParOf" srcId="{9DA08640-23F8-419B-863D-94D03BCB9E07}" destId="{8F0C5DFA-2EBA-4554-AC79-42193D6716A7}" srcOrd="0" destOrd="0" presId="urn:microsoft.com/office/officeart/2005/8/layout/list1"/>
    <dgm:cxn modelId="{93CE26D9-2EBD-4F74-B866-A94F19176EFD}" type="presParOf" srcId="{8F0C5DFA-2EBA-4554-AC79-42193D6716A7}" destId="{CCE8D5AC-82AF-458F-A2BA-E213AA32EE44}" srcOrd="0" destOrd="0" presId="urn:microsoft.com/office/officeart/2005/8/layout/list1"/>
    <dgm:cxn modelId="{2D1E09B2-BC23-4BFC-AFF3-7CAB18C67782}" type="presParOf" srcId="{8F0C5DFA-2EBA-4554-AC79-42193D6716A7}" destId="{14C8D092-A952-4211-80F7-5C0CEDFA7FCA}" srcOrd="1" destOrd="0" presId="urn:microsoft.com/office/officeart/2005/8/layout/list1"/>
    <dgm:cxn modelId="{36F5DED9-A101-4370-8C46-7EF3B122469E}" type="presParOf" srcId="{9DA08640-23F8-419B-863D-94D03BCB9E07}" destId="{6B4195B0-026D-487E-BCB1-73F9A4D325FB}" srcOrd="1" destOrd="0" presId="urn:microsoft.com/office/officeart/2005/8/layout/list1"/>
    <dgm:cxn modelId="{63B6E65C-EEA5-4971-87B8-27263C63B17F}" type="presParOf" srcId="{9DA08640-23F8-419B-863D-94D03BCB9E07}" destId="{9FC4D91C-16D6-4504-B4B8-4400623AA0FC}" srcOrd="2" destOrd="0" presId="urn:microsoft.com/office/officeart/2005/8/layout/list1"/>
    <dgm:cxn modelId="{2F9BBA97-05D3-4197-98D9-39BD442E2FC6}" type="presParOf" srcId="{9DA08640-23F8-419B-863D-94D03BCB9E07}" destId="{80FE1609-22F0-4690-908C-D7DE4799198D}" srcOrd="3" destOrd="0" presId="urn:microsoft.com/office/officeart/2005/8/layout/list1"/>
    <dgm:cxn modelId="{03141A04-BA15-41C7-8C86-4B97498AA17A}" type="presParOf" srcId="{9DA08640-23F8-419B-863D-94D03BCB9E07}" destId="{5CEF2407-8344-452E-A824-9F530BA7D408}" srcOrd="4" destOrd="0" presId="urn:microsoft.com/office/officeart/2005/8/layout/list1"/>
    <dgm:cxn modelId="{AD0F6E68-0918-460B-9C32-BF0ED02EEABF}" type="presParOf" srcId="{5CEF2407-8344-452E-A824-9F530BA7D408}" destId="{B055EAB0-735C-4966-87A4-C671A6B1B656}" srcOrd="0" destOrd="0" presId="urn:microsoft.com/office/officeart/2005/8/layout/list1"/>
    <dgm:cxn modelId="{3D3E9880-84AE-4A8A-BE69-D5F07D96630F}" type="presParOf" srcId="{5CEF2407-8344-452E-A824-9F530BA7D408}" destId="{AA7CA045-B63D-43B3-AEBF-9D2C4CDC9903}" srcOrd="1" destOrd="0" presId="urn:microsoft.com/office/officeart/2005/8/layout/list1"/>
    <dgm:cxn modelId="{7192F01A-88F7-44F7-9CCD-9E6966B4399C}" type="presParOf" srcId="{9DA08640-23F8-419B-863D-94D03BCB9E07}" destId="{3F0B584E-ABF7-451C-88F5-C23C50C8F47E}" srcOrd="5" destOrd="0" presId="urn:microsoft.com/office/officeart/2005/8/layout/list1"/>
    <dgm:cxn modelId="{7EFD366C-D99E-40B4-9436-FE3DAC0FDCC1}" type="presParOf" srcId="{9DA08640-23F8-419B-863D-94D03BCB9E07}" destId="{E189251F-6B92-4BFF-9F9A-D8D2B23BA6A7}" srcOrd="6" destOrd="0" presId="urn:microsoft.com/office/officeart/2005/8/layout/list1"/>
    <dgm:cxn modelId="{F92FE0FF-9D5E-4929-994A-AC057881128D}" type="presParOf" srcId="{9DA08640-23F8-419B-863D-94D03BCB9E07}" destId="{A4176059-969A-496E-94A3-67E39D40E0CA}" srcOrd="7" destOrd="0" presId="urn:microsoft.com/office/officeart/2005/8/layout/list1"/>
    <dgm:cxn modelId="{096C0966-26C0-41B9-848D-69190C841559}" type="presParOf" srcId="{9DA08640-23F8-419B-863D-94D03BCB9E07}" destId="{8DB0FD38-4947-4360-9DB2-92A605FD58DA}" srcOrd="8" destOrd="0" presId="urn:microsoft.com/office/officeart/2005/8/layout/list1"/>
    <dgm:cxn modelId="{CA817FCD-8DA8-43D1-9A65-11B087FD7AA1}" type="presParOf" srcId="{8DB0FD38-4947-4360-9DB2-92A605FD58DA}" destId="{7B6321A5-6439-43FA-B643-C9D6E7DF4CEB}" srcOrd="0" destOrd="0" presId="urn:microsoft.com/office/officeart/2005/8/layout/list1"/>
    <dgm:cxn modelId="{0AB36B42-9F32-4A5C-BEB3-8B96F150A00C}" type="presParOf" srcId="{8DB0FD38-4947-4360-9DB2-92A605FD58DA}" destId="{5F627804-AB2D-4E67-8D00-8538570F3FF5}" srcOrd="1" destOrd="0" presId="urn:microsoft.com/office/officeart/2005/8/layout/list1"/>
    <dgm:cxn modelId="{921A16A1-7DF0-4F6E-976E-72739C949A15}" type="presParOf" srcId="{9DA08640-23F8-419B-863D-94D03BCB9E07}" destId="{EB9A8935-839D-4CE6-A55A-76B70F03A097}" srcOrd="9" destOrd="0" presId="urn:microsoft.com/office/officeart/2005/8/layout/list1"/>
    <dgm:cxn modelId="{8FCF25E5-A220-466A-A63A-991AC3A02622}" type="presParOf" srcId="{9DA08640-23F8-419B-863D-94D03BCB9E07}" destId="{C19023F1-54B4-416C-8480-8524616B8DD3}"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C8024D2-5592-4CEC-9CB6-3A94909872D3}" type="doc">
      <dgm:prSet loTypeId="urn:microsoft.com/office/officeart/2005/8/layout/chart3" loCatId="relationship" qsTypeId="urn:microsoft.com/office/officeart/2005/8/quickstyle/3d4" qsCatId="3D" csTypeId="urn:microsoft.com/office/officeart/2005/8/colors/accent0_3" csCatId="mainScheme"/>
      <dgm:spPr/>
      <dgm:t>
        <a:bodyPr/>
        <a:lstStyle/>
        <a:p>
          <a:endParaRPr lang="en-US"/>
        </a:p>
      </dgm:t>
    </dgm:pt>
    <dgm:pt modelId="{EE0C4037-0C29-413F-BB77-8917F4F11C3C}">
      <dgm:prSet/>
      <dgm:spPr/>
      <dgm:t>
        <a:bodyPr/>
        <a:lstStyle/>
        <a:p>
          <a:pPr rtl="0"/>
          <a:r>
            <a:rPr lang="en-US" smtClean="0"/>
            <a:t>Microsoft Excel</a:t>
          </a:r>
          <a:endParaRPr lang="en-US"/>
        </a:p>
      </dgm:t>
    </dgm:pt>
    <dgm:pt modelId="{270B7C4E-15AE-4796-A47F-0028F0955BCA}" type="parTrans" cxnId="{15715A56-FF83-484A-9A40-FC77D739D4B9}">
      <dgm:prSet/>
      <dgm:spPr/>
      <dgm:t>
        <a:bodyPr/>
        <a:lstStyle/>
        <a:p>
          <a:endParaRPr lang="en-US"/>
        </a:p>
      </dgm:t>
    </dgm:pt>
    <dgm:pt modelId="{E8FF69D2-6EB5-4B95-B91A-28A6820F85EE}" type="sibTrans" cxnId="{15715A56-FF83-484A-9A40-FC77D739D4B9}">
      <dgm:prSet/>
      <dgm:spPr/>
      <dgm:t>
        <a:bodyPr/>
        <a:lstStyle/>
        <a:p>
          <a:endParaRPr lang="en-US"/>
        </a:p>
      </dgm:t>
    </dgm:pt>
    <dgm:pt modelId="{7393B09C-8252-4BC9-A4BB-C622759A114E}">
      <dgm:prSet/>
      <dgm:spPr/>
      <dgm:t>
        <a:bodyPr/>
        <a:lstStyle/>
        <a:p>
          <a:pPr rtl="0"/>
          <a:r>
            <a:rPr lang="en-US" smtClean="0"/>
            <a:t>Microsoft Word</a:t>
          </a:r>
          <a:endParaRPr lang="en-US"/>
        </a:p>
      </dgm:t>
    </dgm:pt>
    <dgm:pt modelId="{B0EAE2E1-08A2-4502-BEB5-B526F1305E8D}" type="parTrans" cxnId="{5E314C0F-A539-4584-ACC6-0046ABCCED80}">
      <dgm:prSet/>
      <dgm:spPr/>
      <dgm:t>
        <a:bodyPr/>
        <a:lstStyle/>
        <a:p>
          <a:endParaRPr lang="en-US"/>
        </a:p>
      </dgm:t>
    </dgm:pt>
    <dgm:pt modelId="{726931E4-0B25-472B-BEEF-61CBAD9195EC}" type="sibTrans" cxnId="{5E314C0F-A539-4584-ACC6-0046ABCCED80}">
      <dgm:prSet/>
      <dgm:spPr/>
      <dgm:t>
        <a:bodyPr/>
        <a:lstStyle/>
        <a:p>
          <a:endParaRPr lang="en-US"/>
        </a:p>
      </dgm:t>
    </dgm:pt>
    <dgm:pt modelId="{CCC785AC-1CF5-41E8-90B0-795ED16DB070}">
      <dgm:prSet/>
      <dgm:spPr/>
      <dgm:t>
        <a:bodyPr/>
        <a:lstStyle/>
        <a:p>
          <a:pPr rtl="0"/>
          <a:r>
            <a:rPr lang="en-US" smtClean="0"/>
            <a:t>Microsoft PowerPoint</a:t>
          </a:r>
          <a:endParaRPr lang="en-US"/>
        </a:p>
      </dgm:t>
    </dgm:pt>
    <dgm:pt modelId="{CD6D7975-FD7E-4751-A542-CDEC21DF63A1}" type="parTrans" cxnId="{184FA043-F883-4393-86BD-C471A77D414F}">
      <dgm:prSet/>
      <dgm:spPr/>
      <dgm:t>
        <a:bodyPr/>
        <a:lstStyle/>
        <a:p>
          <a:endParaRPr lang="en-US"/>
        </a:p>
      </dgm:t>
    </dgm:pt>
    <dgm:pt modelId="{033F3427-F9CB-46EA-B7AB-26B5E5F9F579}" type="sibTrans" cxnId="{184FA043-F883-4393-86BD-C471A77D414F}">
      <dgm:prSet/>
      <dgm:spPr/>
      <dgm:t>
        <a:bodyPr/>
        <a:lstStyle/>
        <a:p>
          <a:endParaRPr lang="en-US"/>
        </a:p>
      </dgm:t>
    </dgm:pt>
    <dgm:pt modelId="{F5118864-C7F8-4EF6-AEA7-830F2EF345FF}" type="pres">
      <dgm:prSet presAssocID="{BC8024D2-5592-4CEC-9CB6-3A94909872D3}" presName="compositeShape" presStyleCnt="0">
        <dgm:presLayoutVars>
          <dgm:chMax val="7"/>
          <dgm:dir/>
          <dgm:resizeHandles val="exact"/>
        </dgm:presLayoutVars>
      </dgm:prSet>
      <dgm:spPr/>
    </dgm:pt>
    <dgm:pt modelId="{1835E6BA-9095-4C51-892D-C925FB79BEA4}" type="pres">
      <dgm:prSet presAssocID="{BC8024D2-5592-4CEC-9CB6-3A94909872D3}" presName="wedge1" presStyleLbl="node1" presStyleIdx="0" presStyleCnt="3"/>
      <dgm:spPr/>
    </dgm:pt>
    <dgm:pt modelId="{1971343E-3CF6-433A-B358-4A4E62C4A8C9}" type="pres">
      <dgm:prSet presAssocID="{BC8024D2-5592-4CEC-9CB6-3A94909872D3}" presName="wedge1Tx" presStyleLbl="node1" presStyleIdx="0" presStyleCnt="3">
        <dgm:presLayoutVars>
          <dgm:chMax val="0"/>
          <dgm:chPref val="0"/>
          <dgm:bulletEnabled val="1"/>
        </dgm:presLayoutVars>
      </dgm:prSet>
      <dgm:spPr/>
    </dgm:pt>
    <dgm:pt modelId="{45B3BC95-063F-43C4-9D09-76C636EB19FA}" type="pres">
      <dgm:prSet presAssocID="{BC8024D2-5592-4CEC-9CB6-3A94909872D3}" presName="wedge2" presStyleLbl="node1" presStyleIdx="1" presStyleCnt="3"/>
      <dgm:spPr/>
    </dgm:pt>
    <dgm:pt modelId="{B61C5ED4-E4C1-4D89-A755-02EB223D30CB}" type="pres">
      <dgm:prSet presAssocID="{BC8024D2-5592-4CEC-9CB6-3A94909872D3}" presName="wedge2Tx" presStyleLbl="node1" presStyleIdx="1" presStyleCnt="3">
        <dgm:presLayoutVars>
          <dgm:chMax val="0"/>
          <dgm:chPref val="0"/>
          <dgm:bulletEnabled val="1"/>
        </dgm:presLayoutVars>
      </dgm:prSet>
      <dgm:spPr/>
    </dgm:pt>
    <dgm:pt modelId="{33AC1C08-8AAC-4094-ACD0-165F1F4A36D9}" type="pres">
      <dgm:prSet presAssocID="{BC8024D2-5592-4CEC-9CB6-3A94909872D3}" presName="wedge3" presStyleLbl="node1" presStyleIdx="2" presStyleCnt="3"/>
      <dgm:spPr/>
    </dgm:pt>
    <dgm:pt modelId="{30330CA4-D68C-4418-9077-9193457A9E6A}" type="pres">
      <dgm:prSet presAssocID="{BC8024D2-5592-4CEC-9CB6-3A94909872D3}" presName="wedge3Tx" presStyleLbl="node1" presStyleIdx="2" presStyleCnt="3">
        <dgm:presLayoutVars>
          <dgm:chMax val="0"/>
          <dgm:chPref val="0"/>
          <dgm:bulletEnabled val="1"/>
        </dgm:presLayoutVars>
      </dgm:prSet>
      <dgm:spPr/>
    </dgm:pt>
  </dgm:ptLst>
  <dgm:cxnLst>
    <dgm:cxn modelId="{0198472E-58D0-48BB-8D46-184375EC819C}" type="presOf" srcId="{CCC785AC-1CF5-41E8-90B0-795ED16DB070}" destId="{30330CA4-D68C-4418-9077-9193457A9E6A}" srcOrd="1" destOrd="0" presId="urn:microsoft.com/office/officeart/2005/8/layout/chart3"/>
    <dgm:cxn modelId="{BF2DA0D0-DD67-4078-B2A6-D3411644DE3B}" type="presOf" srcId="{7393B09C-8252-4BC9-A4BB-C622759A114E}" destId="{45B3BC95-063F-43C4-9D09-76C636EB19FA}" srcOrd="0" destOrd="0" presId="urn:microsoft.com/office/officeart/2005/8/layout/chart3"/>
    <dgm:cxn modelId="{C23EB88B-597C-47D2-883F-47DF12F786DE}" type="presOf" srcId="{BC8024D2-5592-4CEC-9CB6-3A94909872D3}" destId="{F5118864-C7F8-4EF6-AEA7-830F2EF345FF}" srcOrd="0" destOrd="0" presId="urn:microsoft.com/office/officeart/2005/8/layout/chart3"/>
    <dgm:cxn modelId="{15715A56-FF83-484A-9A40-FC77D739D4B9}" srcId="{BC8024D2-5592-4CEC-9CB6-3A94909872D3}" destId="{EE0C4037-0C29-413F-BB77-8917F4F11C3C}" srcOrd="0" destOrd="0" parTransId="{270B7C4E-15AE-4796-A47F-0028F0955BCA}" sibTransId="{E8FF69D2-6EB5-4B95-B91A-28A6820F85EE}"/>
    <dgm:cxn modelId="{184FA043-F883-4393-86BD-C471A77D414F}" srcId="{BC8024D2-5592-4CEC-9CB6-3A94909872D3}" destId="{CCC785AC-1CF5-41E8-90B0-795ED16DB070}" srcOrd="2" destOrd="0" parTransId="{CD6D7975-FD7E-4751-A542-CDEC21DF63A1}" sibTransId="{033F3427-F9CB-46EA-B7AB-26B5E5F9F579}"/>
    <dgm:cxn modelId="{5E314C0F-A539-4584-ACC6-0046ABCCED80}" srcId="{BC8024D2-5592-4CEC-9CB6-3A94909872D3}" destId="{7393B09C-8252-4BC9-A4BB-C622759A114E}" srcOrd="1" destOrd="0" parTransId="{B0EAE2E1-08A2-4502-BEB5-B526F1305E8D}" sibTransId="{726931E4-0B25-472B-BEEF-61CBAD9195EC}"/>
    <dgm:cxn modelId="{0C86F36E-7D63-48A5-9FA9-045D2FEECF8F}" type="presOf" srcId="{EE0C4037-0C29-413F-BB77-8917F4F11C3C}" destId="{1835E6BA-9095-4C51-892D-C925FB79BEA4}" srcOrd="0" destOrd="0" presId="urn:microsoft.com/office/officeart/2005/8/layout/chart3"/>
    <dgm:cxn modelId="{8E39BBCD-0A91-478F-9B59-6626DF10440C}" type="presOf" srcId="{CCC785AC-1CF5-41E8-90B0-795ED16DB070}" destId="{33AC1C08-8AAC-4094-ACD0-165F1F4A36D9}" srcOrd="0" destOrd="0" presId="urn:microsoft.com/office/officeart/2005/8/layout/chart3"/>
    <dgm:cxn modelId="{59C9E159-5503-4563-990F-35A7F8830927}" type="presOf" srcId="{EE0C4037-0C29-413F-BB77-8917F4F11C3C}" destId="{1971343E-3CF6-433A-B358-4A4E62C4A8C9}" srcOrd="1" destOrd="0" presId="urn:microsoft.com/office/officeart/2005/8/layout/chart3"/>
    <dgm:cxn modelId="{078DA96B-19BC-415D-93A8-13930EEDA31F}" type="presOf" srcId="{7393B09C-8252-4BC9-A4BB-C622759A114E}" destId="{B61C5ED4-E4C1-4D89-A755-02EB223D30CB}" srcOrd="1" destOrd="0" presId="urn:microsoft.com/office/officeart/2005/8/layout/chart3"/>
    <dgm:cxn modelId="{705EBFB5-4720-48E9-8DD5-A10259C7CAB1}" type="presParOf" srcId="{F5118864-C7F8-4EF6-AEA7-830F2EF345FF}" destId="{1835E6BA-9095-4C51-892D-C925FB79BEA4}" srcOrd="0" destOrd="0" presId="urn:microsoft.com/office/officeart/2005/8/layout/chart3"/>
    <dgm:cxn modelId="{B3217422-474C-4C9A-98BF-E578FE1BC8A8}" type="presParOf" srcId="{F5118864-C7F8-4EF6-AEA7-830F2EF345FF}" destId="{1971343E-3CF6-433A-B358-4A4E62C4A8C9}" srcOrd="1" destOrd="0" presId="urn:microsoft.com/office/officeart/2005/8/layout/chart3"/>
    <dgm:cxn modelId="{6FFA135C-3FF0-476F-A9C3-7C1C7119D1A0}" type="presParOf" srcId="{F5118864-C7F8-4EF6-AEA7-830F2EF345FF}" destId="{45B3BC95-063F-43C4-9D09-76C636EB19FA}" srcOrd="2" destOrd="0" presId="urn:microsoft.com/office/officeart/2005/8/layout/chart3"/>
    <dgm:cxn modelId="{A23AF76B-1F34-4E6D-AA31-BB514CCD17C3}" type="presParOf" srcId="{F5118864-C7F8-4EF6-AEA7-830F2EF345FF}" destId="{B61C5ED4-E4C1-4D89-A755-02EB223D30CB}" srcOrd="3" destOrd="0" presId="urn:microsoft.com/office/officeart/2005/8/layout/chart3"/>
    <dgm:cxn modelId="{0A3D9E9D-F50D-44E0-819C-3C448343F251}" type="presParOf" srcId="{F5118864-C7F8-4EF6-AEA7-830F2EF345FF}" destId="{33AC1C08-8AAC-4094-ACD0-165F1F4A36D9}" srcOrd="4" destOrd="0" presId="urn:microsoft.com/office/officeart/2005/8/layout/chart3"/>
    <dgm:cxn modelId="{59203E12-C96F-4371-8EBC-57B4150B24EC}" type="presParOf" srcId="{F5118864-C7F8-4EF6-AEA7-830F2EF345FF}" destId="{30330CA4-D68C-4418-9077-9193457A9E6A}" srcOrd="5" destOrd="0" presId="urn:microsoft.com/office/officeart/2005/8/layout/char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C4D91C-16D6-4504-B4B8-4400623AA0FC}">
      <dsp:nvSpPr>
        <dsp:cNvPr id="0" name=""/>
        <dsp:cNvSpPr/>
      </dsp:nvSpPr>
      <dsp:spPr>
        <a:xfrm>
          <a:off x="0" y="512510"/>
          <a:ext cx="8391440" cy="604800"/>
        </a:xfrm>
        <a:prstGeom prst="rect">
          <a:avLst/>
        </a:prstGeom>
        <a:solidFill>
          <a:schemeClr val="lt2">
            <a:alpha val="90000"/>
            <a:hueOff val="0"/>
            <a:satOff val="0"/>
            <a:lumOff val="0"/>
            <a:alphaOff val="0"/>
          </a:schemeClr>
        </a:solidFill>
        <a:ln>
          <a:noFill/>
        </a:ln>
        <a:effectLst/>
        <a:sp3d z="-152400" extrusionH="63500" prstMaterial="matte">
          <a:bevelT w="44450" h="6350" prst="relaxedInset"/>
          <a:contourClr>
            <a:schemeClr val="bg1"/>
          </a:contourClr>
        </a:sp3d>
      </dsp:spPr>
      <dsp:style>
        <a:lnRef idx="0">
          <a:scrgbClr r="0" g="0" b="0"/>
        </a:lnRef>
        <a:fillRef idx="1">
          <a:scrgbClr r="0" g="0" b="0"/>
        </a:fillRef>
        <a:effectRef idx="0">
          <a:scrgbClr r="0" g="0" b="0"/>
        </a:effectRef>
        <a:fontRef idx="minor"/>
      </dsp:style>
    </dsp:sp>
    <dsp:sp modelId="{14C8D092-A952-4211-80F7-5C0CEDFA7FCA}">
      <dsp:nvSpPr>
        <dsp:cNvPr id="0" name=""/>
        <dsp:cNvSpPr/>
      </dsp:nvSpPr>
      <dsp:spPr>
        <a:xfrm>
          <a:off x="419572" y="158270"/>
          <a:ext cx="5874008" cy="708480"/>
        </a:xfrm>
        <a:prstGeom prst="roundRect">
          <a:avLst/>
        </a:prstGeom>
        <a:solidFill>
          <a:schemeClr val="dk2">
            <a:hueOff val="0"/>
            <a:satOff val="0"/>
            <a:lumOff val="0"/>
            <a:alphaOff val="0"/>
          </a:schemeClr>
        </a:solidFill>
        <a:ln>
          <a:noFill/>
        </a:ln>
        <a:effectLst>
          <a:outerShdw blurRad="50800" dist="38100" dir="5400000" sy="96000" rotWithShape="0">
            <a:srgbClr val="000000">
              <a:alpha val="54000"/>
            </a:srgbClr>
          </a:outerShdw>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222024" tIns="0" rIns="222024" bIns="0" numCol="1" spcCol="1270" anchor="ctr" anchorCtr="0">
          <a:noAutofit/>
        </a:bodyPr>
        <a:lstStyle/>
        <a:p>
          <a:pPr lvl="0" algn="l" defTabSz="1066800" rtl="0">
            <a:lnSpc>
              <a:spcPct val="90000"/>
            </a:lnSpc>
            <a:spcBef>
              <a:spcPct val="0"/>
            </a:spcBef>
            <a:spcAft>
              <a:spcPct val="35000"/>
            </a:spcAft>
          </a:pPr>
          <a:r>
            <a:rPr lang="en-US" sz="2400" kern="1200" smtClean="0"/>
            <a:t>Dataset required to generate Insights </a:t>
          </a:r>
          <a:endParaRPr lang="en-US" sz="2400" kern="1200"/>
        </a:p>
      </dsp:txBody>
      <dsp:txXfrm>
        <a:off x="454157" y="192855"/>
        <a:ext cx="5804838" cy="639310"/>
      </dsp:txXfrm>
    </dsp:sp>
    <dsp:sp modelId="{E189251F-6B92-4BFF-9F9A-D8D2B23BA6A7}">
      <dsp:nvSpPr>
        <dsp:cNvPr id="0" name=""/>
        <dsp:cNvSpPr/>
      </dsp:nvSpPr>
      <dsp:spPr>
        <a:xfrm>
          <a:off x="0" y="1601150"/>
          <a:ext cx="8391440" cy="604800"/>
        </a:xfrm>
        <a:prstGeom prst="rect">
          <a:avLst/>
        </a:prstGeom>
        <a:solidFill>
          <a:schemeClr val="lt2">
            <a:alpha val="90000"/>
            <a:hueOff val="0"/>
            <a:satOff val="0"/>
            <a:lumOff val="0"/>
            <a:alphaOff val="0"/>
          </a:schemeClr>
        </a:solidFill>
        <a:ln>
          <a:noFill/>
        </a:ln>
        <a:effectLst/>
        <a:sp3d z="-152400" extrusionH="63500" prstMaterial="matte">
          <a:bevelT w="44450" h="6350" prst="relaxedInset"/>
          <a:contourClr>
            <a:schemeClr val="bg1"/>
          </a:contourClr>
        </a:sp3d>
      </dsp:spPr>
      <dsp:style>
        <a:lnRef idx="0">
          <a:scrgbClr r="0" g="0" b="0"/>
        </a:lnRef>
        <a:fillRef idx="1">
          <a:scrgbClr r="0" g="0" b="0"/>
        </a:fillRef>
        <a:effectRef idx="0">
          <a:scrgbClr r="0" g="0" b="0"/>
        </a:effectRef>
        <a:fontRef idx="minor"/>
      </dsp:style>
    </dsp:sp>
    <dsp:sp modelId="{AA7CA045-B63D-43B3-AEBF-9D2C4CDC9903}">
      <dsp:nvSpPr>
        <dsp:cNvPr id="0" name=""/>
        <dsp:cNvSpPr/>
      </dsp:nvSpPr>
      <dsp:spPr>
        <a:xfrm>
          <a:off x="419572" y="1246910"/>
          <a:ext cx="5874008" cy="708480"/>
        </a:xfrm>
        <a:prstGeom prst="roundRect">
          <a:avLst/>
        </a:prstGeom>
        <a:solidFill>
          <a:schemeClr val="dk2">
            <a:hueOff val="0"/>
            <a:satOff val="0"/>
            <a:lumOff val="0"/>
            <a:alphaOff val="0"/>
          </a:schemeClr>
        </a:solidFill>
        <a:ln>
          <a:noFill/>
        </a:ln>
        <a:effectLst>
          <a:outerShdw blurRad="50800" dist="38100" dir="5400000" sy="96000" rotWithShape="0">
            <a:srgbClr val="000000">
              <a:alpha val="54000"/>
            </a:srgbClr>
          </a:outerShdw>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222024" tIns="0" rIns="222024" bIns="0" numCol="1" spcCol="1270" anchor="ctr" anchorCtr="0">
          <a:noAutofit/>
        </a:bodyPr>
        <a:lstStyle/>
        <a:p>
          <a:pPr lvl="0" algn="l" defTabSz="1066800" rtl="0">
            <a:lnSpc>
              <a:spcPct val="90000"/>
            </a:lnSpc>
            <a:spcBef>
              <a:spcPct val="0"/>
            </a:spcBef>
            <a:spcAft>
              <a:spcPct val="35000"/>
            </a:spcAft>
          </a:pPr>
          <a:r>
            <a:rPr lang="en-US" sz="2400" kern="1200" smtClean="0"/>
            <a:t>Metadata </a:t>
          </a:r>
          <a:endParaRPr lang="en-US" sz="2400" kern="1200"/>
        </a:p>
      </dsp:txBody>
      <dsp:txXfrm>
        <a:off x="454157" y="1281495"/>
        <a:ext cx="5804838" cy="639310"/>
      </dsp:txXfrm>
    </dsp:sp>
    <dsp:sp modelId="{C19023F1-54B4-416C-8480-8524616B8DD3}">
      <dsp:nvSpPr>
        <dsp:cNvPr id="0" name=""/>
        <dsp:cNvSpPr/>
      </dsp:nvSpPr>
      <dsp:spPr>
        <a:xfrm>
          <a:off x="0" y="2689790"/>
          <a:ext cx="8391440" cy="604800"/>
        </a:xfrm>
        <a:prstGeom prst="rect">
          <a:avLst/>
        </a:prstGeom>
        <a:solidFill>
          <a:schemeClr val="lt2">
            <a:alpha val="90000"/>
            <a:hueOff val="0"/>
            <a:satOff val="0"/>
            <a:lumOff val="0"/>
            <a:alphaOff val="0"/>
          </a:schemeClr>
        </a:solidFill>
        <a:ln>
          <a:noFill/>
        </a:ln>
        <a:effectLst/>
        <a:sp3d z="-152400" extrusionH="63500" prstMaterial="matte">
          <a:bevelT w="44450" h="6350" prst="relaxedInset"/>
          <a:contourClr>
            <a:schemeClr val="bg1"/>
          </a:contourClr>
        </a:sp3d>
      </dsp:spPr>
      <dsp:style>
        <a:lnRef idx="0">
          <a:scrgbClr r="0" g="0" b="0"/>
        </a:lnRef>
        <a:fillRef idx="1">
          <a:scrgbClr r="0" g="0" b="0"/>
        </a:fillRef>
        <a:effectRef idx="0">
          <a:scrgbClr r="0" g="0" b="0"/>
        </a:effectRef>
        <a:fontRef idx="minor"/>
      </dsp:style>
    </dsp:sp>
    <dsp:sp modelId="{5F627804-AB2D-4E67-8D00-8538570F3FF5}">
      <dsp:nvSpPr>
        <dsp:cNvPr id="0" name=""/>
        <dsp:cNvSpPr/>
      </dsp:nvSpPr>
      <dsp:spPr>
        <a:xfrm>
          <a:off x="419572" y="2335549"/>
          <a:ext cx="5874008" cy="708480"/>
        </a:xfrm>
        <a:prstGeom prst="roundRect">
          <a:avLst/>
        </a:prstGeom>
        <a:solidFill>
          <a:schemeClr val="dk2">
            <a:hueOff val="0"/>
            <a:satOff val="0"/>
            <a:lumOff val="0"/>
            <a:alphaOff val="0"/>
          </a:schemeClr>
        </a:solidFill>
        <a:ln>
          <a:noFill/>
        </a:ln>
        <a:effectLst>
          <a:outerShdw blurRad="50800" dist="38100" dir="5400000" sy="96000" rotWithShape="0">
            <a:srgbClr val="000000">
              <a:alpha val="54000"/>
            </a:srgbClr>
          </a:outerShdw>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222024" tIns="0" rIns="222024" bIns="0" numCol="1" spcCol="1270" anchor="ctr" anchorCtr="0">
          <a:noAutofit/>
        </a:bodyPr>
        <a:lstStyle/>
        <a:p>
          <a:pPr lvl="0" algn="l" defTabSz="1066800" rtl="0">
            <a:lnSpc>
              <a:spcPct val="90000"/>
            </a:lnSpc>
            <a:spcBef>
              <a:spcPct val="0"/>
            </a:spcBef>
            <a:spcAft>
              <a:spcPct val="35000"/>
            </a:spcAft>
          </a:pPr>
          <a:r>
            <a:rPr lang="en-US" sz="2400" kern="1200" smtClean="0"/>
            <a:t>Survey questions</a:t>
          </a:r>
          <a:endParaRPr lang="en-US" sz="2400" kern="1200"/>
        </a:p>
      </dsp:txBody>
      <dsp:txXfrm>
        <a:off x="454157" y="2370134"/>
        <a:ext cx="5804838" cy="639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5E6BA-9095-4C51-892D-C925FB79BEA4}">
      <dsp:nvSpPr>
        <dsp:cNvPr id="0" name=""/>
        <dsp:cNvSpPr/>
      </dsp:nvSpPr>
      <dsp:spPr>
        <a:xfrm>
          <a:off x="1954451" y="306595"/>
          <a:ext cx="3815410" cy="3815410"/>
        </a:xfrm>
        <a:prstGeom prst="pie">
          <a:avLst>
            <a:gd name="adj1" fmla="val 16200000"/>
            <a:gd name="adj2" fmla="val 1800000"/>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rtl="0">
            <a:lnSpc>
              <a:spcPct val="90000"/>
            </a:lnSpc>
            <a:spcBef>
              <a:spcPct val="0"/>
            </a:spcBef>
            <a:spcAft>
              <a:spcPct val="35000"/>
            </a:spcAft>
          </a:pPr>
          <a:r>
            <a:rPr lang="en-US" sz="1900" kern="1200" smtClean="0"/>
            <a:t>Microsoft Excel</a:t>
          </a:r>
          <a:endParaRPr lang="en-US" sz="1900" kern="1200"/>
        </a:p>
      </dsp:txBody>
      <dsp:txXfrm>
        <a:off x="4028853" y="1010629"/>
        <a:ext cx="1294514" cy="1271803"/>
      </dsp:txXfrm>
    </dsp:sp>
    <dsp:sp modelId="{45B3BC95-063F-43C4-9D09-76C636EB19FA}">
      <dsp:nvSpPr>
        <dsp:cNvPr id="0" name=""/>
        <dsp:cNvSpPr/>
      </dsp:nvSpPr>
      <dsp:spPr>
        <a:xfrm>
          <a:off x="1757775" y="420149"/>
          <a:ext cx="3815410" cy="3815410"/>
        </a:xfrm>
        <a:prstGeom prst="pie">
          <a:avLst>
            <a:gd name="adj1" fmla="val 1800000"/>
            <a:gd name="adj2" fmla="val 9000000"/>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rtl="0">
            <a:lnSpc>
              <a:spcPct val="90000"/>
            </a:lnSpc>
            <a:spcBef>
              <a:spcPct val="0"/>
            </a:spcBef>
            <a:spcAft>
              <a:spcPct val="35000"/>
            </a:spcAft>
          </a:pPr>
          <a:r>
            <a:rPr lang="en-US" sz="1900" kern="1200" smtClean="0"/>
            <a:t>Microsoft Word</a:t>
          </a:r>
          <a:endParaRPr lang="en-US" sz="1900" kern="1200"/>
        </a:p>
      </dsp:txBody>
      <dsp:txXfrm>
        <a:off x="2802471" y="2827491"/>
        <a:ext cx="1726018" cy="1180960"/>
      </dsp:txXfrm>
    </dsp:sp>
    <dsp:sp modelId="{33AC1C08-8AAC-4094-ACD0-165F1F4A36D9}">
      <dsp:nvSpPr>
        <dsp:cNvPr id="0" name=""/>
        <dsp:cNvSpPr/>
      </dsp:nvSpPr>
      <dsp:spPr>
        <a:xfrm>
          <a:off x="1757775" y="420149"/>
          <a:ext cx="3815410" cy="3815410"/>
        </a:xfrm>
        <a:prstGeom prst="pie">
          <a:avLst>
            <a:gd name="adj1" fmla="val 9000000"/>
            <a:gd name="adj2" fmla="val 16200000"/>
          </a:avLst>
        </a:prstGeom>
        <a:solidFill>
          <a:schemeClr val="dk2">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rtl="0">
            <a:lnSpc>
              <a:spcPct val="90000"/>
            </a:lnSpc>
            <a:spcBef>
              <a:spcPct val="0"/>
            </a:spcBef>
            <a:spcAft>
              <a:spcPct val="35000"/>
            </a:spcAft>
          </a:pPr>
          <a:r>
            <a:rPr lang="en-US" sz="1900" kern="1200" smtClean="0"/>
            <a:t>Microsoft PowerPoint</a:t>
          </a:r>
          <a:endParaRPr lang="en-US" sz="1900" kern="1200"/>
        </a:p>
      </dsp:txBody>
      <dsp:txXfrm>
        <a:off x="2166569" y="1169604"/>
        <a:ext cx="1294514" cy="1271803"/>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quickStyle1.xml><?xml version="1.0" encoding="utf-8"?>
<dgm:styleDef xmlns:dgm="http://schemas.openxmlformats.org/drawingml/2006/diagram" xmlns:a="http://schemas.openxmlformats.org/drawingml/2006/main" uniqueId="urn:microsoft.com/office/officeart/2009/2/quickstyle/3d8">
  <dgm:title val=""/>
  <dgm:desc val=""/>
  <dgm:catLst>
    <dgm:cat type="3D" pri="11800"/>
  </dgm:catLst>
  <dgm:scene3d>
    <a:camera prst="perspectiveHeroicExtremeRightFacing" zoom="82000">
      <a:rot lat="21300000" lon="20400000" rev="180000"/>
    </a:camera>
    <a:lightRig rig="morning" dir="t">
      <a:rot lat="0" lon="0" rev="20400000"/>
    </a:lightRig>
  </dgm:scene3d>
  <dgm:styleLbl name="node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0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60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635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152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conF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90500" prstMaterial="matte">
      <a:bevelT w="120650" h="38100"/>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solid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C91F1A-A13C-40A4-B1E8-529B6A74AEF2}" type="datetimeFigureOut">
              <a:rPr lang="en-US" smtClean="0"/>
              <a:t>4/16/2024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71A151-53A4-4398-993D-F395D93434E9}" type="slidenum">
              <a:rPr lang="en-US" smtClean="0"/>
              <a:t>‹#›</a:t>
            </a:fld>
            <a:endParaRPr lang="en-US"/>
          </a:p>
        </p:txBody>
      </p:sp>
    </p:spTree>
    <p:extLst>
      <p:ext uri="{BB962C8B-B14F-4D97-AF65-F5344CB8AC3E}">
        <p14:creationId xmlns:p14="http://schemas.microsoft.com/office/powerpoint/2010/main" val="2493819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71A151-53A4-4398-993D-F395D93434E9}" type="slidenum">
              <a:rPr lang="en-US" smtClean="0"/>
              <a:t>1</a:t>
            </a:fld>
            <a:endParaRPr lang="en-US"/>
          </a:p>
        </p:txBody>
      </p:sp>
    </p:spTree>
    <p:extLst>
      <p:ext uri="{BB962C8B-B14F-4D97-AF65-F5344CB8AC3E}">
        <p14:creationId xmlns:p14="http://schemas.microsoft.com/office/powerpoint/2010/main" val="3798778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631D860-8E0B-4E7B-A4DF-081C6816763F}" type="datetime1">
              <a:rPr lang="en-US" smtClean="0"/>
              <a:t>4/16/2024</a:t>
            </a:fld>
            <a:endParaRPr lang="en-US"/>
          </a:p>
        </p:txBody>
      </p:sp>
      <p:sp>
        <p:nvSpPr>
          <p:cNvPr id="5" name="Footer Placeholder 4"/>
          <p:cNvSpPr>
            <a:spLocks noGrp="1"/>
          </p:cNvSpPr>
          <p:nvPr>
            <p:ph type="ftr" sz="quarter" idx="11"/>
          </p:nvPr>
        </p:nvSpPr>
        <p:spPr/>
        <p:txBody>
          <a:bodyPr/>
          <a:lstStyle/>
          <a:p>
            <a:r>
              <a:rPr lang="en-US" smtClean="0"/>
              <a:t>Market Analysis - CodeX  BY A. Zunorain</a:t>
            </a:r>
            <a:endParaRPr lang="en-US"/>
          </a:p>
        </p:txBody>
      </p:sp>
      <p:sp>
        <p:nvSpPr>
          <p:cNvPr id="6" name="Slide Number Placeholder 5"/>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3011761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920A2A-CE4D-4BB2-A50A-854F727F9D09}" type="datetime1">
              <a:rPr lang="en-US" smtClean="0"/>
              <a:t>4/16/2024</a:t>
            </a:fld>
            <a:endParaRPr lang="en-US"/>
          </a:p>
        </p:txBody>
      </p:sp>
      <p:sp>
        <p:nvSpPr>
          <p:cNvPr id="6" name="Footer Placeholder 5"/>
          <p:cNvSpPr>
            <a:spLocks noGrp="1"/>
          </p:cNvSpPr>
          <p:nvPr>
            <p:ph type="ftr" sz="quarter" idx="11"/>
          </p:nvPr>
        </p:nvSpPr>
        <p:spPr/>
        <p:txBody>
          <a:bodyPr/>
          <a:lstStyle/>
          <a:p>
            <a:r>
              <a:rPr lang="en-US" smtClean="0"/>
              <a:t>Market Analysis - CodeX  BY A. Zunorain</a:t>
            </a:r>
            <a:endParaRPr lang="en-US"/>
          </a:p>
        </p:txBody>
      </p:sp>
      <p:sp>
        <p:nvSpPr>
          <p:cNvPr id="7" name="Slide Number Placeholder 6"/>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1116210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06AADA2-DE74-45EC-AE89-03A533347130}" type="datetime1">
              <a:rPr lang="en-US" smtClean="0"/>
              <a:t>4/16/2024</a:t>
            </a:fld>
            <a:endParaRPr lang="en-US"/>
          </a:p>
        </p:txBody>
      </p:sp>
      <p:sp>
        <p:nvSpPr>
          <p:cNvPr id="6" name="Footer Placeholder 5"/>
          <p:cNvSpPr>
            <a:spLocks noGrp="1"/>
          </p:cNvSpPr>
          <p:nvPr>
            <p:ph type="ftr" sz="quarter" idx="11"/>
          </p:nvPr>
        </p:nvSpPr>
        <p:spPr/>
        <p:txBody>
          <a:bodyPr/>
          <a:lstStyle/>
          <a:p>
            <a:r>
              <a:rPr lang="en-US" smtClean="0"/>
              <a:t>Market Analysis - CodeX  BY A. Zunorain</a:t>
            </a:r>
            <a:endParaRPr lang="en-US"/>
          </a:p>
        </p:txBody>
      </p:sp>
      <p:sp>
        <p:nvSpPr>
          <p:cNvPr id="7" name="Slide Number Placeholder 6"/>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7459279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1AA5025-3095-4B07-A1CF-DB564F5CA882}" type="datetime1">
              <a:rPr lang="en-US" smtClean="0"/>
              <a:t>4/16/2024</a:t>
            </a:fld>
            <a:endParaRPr lang="en-US"/>
          </a:p>
        </p:txBody>
      </p:sp>
      <p:sp>
        <p:nvSpPr>
          <p:cNvPr id="6" name="Footer Placeholder 5"/>
          <p:cNvSpPr>
            <a:spLocks noGrp="1"/>
          </p:cNvSpPr>
          <p:nvPr>
            <p:ph type="ftr" sz="quarter" idx="11"/>
          </p:nvPr>
        </p:nvSpPr>
        <p:spPr/>
        <p:txBody>
          <a:bodyPr/>
          <a:lstStyle/>
          <a:p>
            <a:r>
              <a:rPr lang="en-US" smtClean="0"/>
              <a:t>Market Analysis - CodeX  BY A. Zunorain</a:t>
            </a:r>
            <a:endParaRPr lang="en-US"/>
          </a:p>
        </p:txBody>
      </p:sp>
      <p:sp>
        <p:nvSpPr>
          <p:cNvPr id="7" name="Slide Number Placeholder 6"/>
          <p:cNvSpPr>
            <a:spLocks noGrp="1"/>
          </p:cNvSpPr>
          <p:nvPr>
            <p:ph type="sldNum" sz="quarter" idx="12"/>
          </p:nvPr>
        </p:nvSpPr>
        <p:spPr/>
        <p:txBody>
          <a:bodyPr/>
          <a:lstStyle/>
          <a:p>
            <a:fld id="{F0866223-1C80-4C3A-B0E5-7B8169EB2B6A}"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0709587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D362855-DD0C-4F83-A23A-0DD4D934A225}" type="datetime1">
              <a:rPr lang="en-US" smtClean="0"/>
              <a:t>4/16/2024</a:t>
            </a:fld>
            <a:endParaRPr lang="en-US"/>
          </a:p>
        </p:txBody>
      </p:sp>
      <p:sp>
        <p:nvSpPr>
          <p:cNvPr id="6" name="Footer Placeholder 5"/>
          <p:cNvSpPr>
            <a:spLocks noGrp="1"/>
          </p:cNvSpPr>
          <p:nvPr>
            <p:ph type="ftr" sz="quarter" idx="11"/>
          </p:nvPr>
        </p:nvSpPr>
        <p:spPr/>
        <p:txBody>
          <a:bodyPr/>
          <a:lstStyle/>
          <a:p>
            <a:r>
              <a:rPr lang="en-US" smtClean="0"/>
              <a:t>Market Analysis - CodeX  BY A. Zunorain</a:t>
            </a:r>
            <a:endParaRPr lang="en-US"/>
          </a:p>
        </p:txBody>
      </p:sp>
      <p:sp>
        <p:nvSpPr>
          <p:cNvPr id="7" name="Slide Number Placeholder 6"/>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42312152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96AA65EC-D868-4B6B-BD49-DCB5E92E1529}" type="datetime1">
              <a:rPr lang="en-US" smtClean="0"/>
              <a:t>4/16/2024</a:t>
            </a:fld>
            <a:endParaRPr lang="en-US"/>
          </a:p>
        </p:txBody>
      </p:sp>
      <p:sp>
        <p:nvSpPr>
          <p:cNvPr id="4" name="Footer Placeholder 3"/>
          <p:cNvSpPr>
            <a:spLocks noGrp="1"/>
          </p:cNvSpPr>
          <p:nvPr>
            <p:ph type="ftr" sz="quarter" idx="11"/>
          </p:nvPr>
        </p:nvSpPr>
        <p:spPr/>
        <p:txBody>
          <a:bodyPr/>
          <a:lstStyle/>
          <a:p>
            <a:r>
              <a:rPr lang="en-US" smtClean="0"/>
              <a:t>Market Analysis - CodeX  BY A. Zunorain</a:t>
            </a:r>
            <a:endParaRPr lang="en-US"/>
          </a:p>
        </p:txBody>
      </p:sp>
      <p:sp>
        <p:nvSpPr>
          <p:cNvPr id="5" name="Slide Number Placeholder 4"/>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6022888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F1CA9E1-BD3C-4443-A3CC-B3FFD96E971F}" type="datetime1">
              <a:rPr lang="en-US" smtClean="0"/>
              <a:t>4/16/2024</a:t>
            </a:fld>
            <a:endParaRPr lang="en-US"/>
          </a:p>
        </p:txBody>
      </p:sp>
      <p:sp>
        <p:nvSpPr>
          <p:cNvPr id="4" name="Footer Placeholder 3"/>
          <p:cNvSpPr>
            <a:spLocks noGrp="1"/>
          </p:cNvSpPr>
          <p:nvPr>
            <p:ph type="ftr" sz="quarter" idx="11"/>
          </p:nvPr>
        </p:nvSpPr>
        <p:spPr/>
        <p:txBody>
          <a:bodyPr/>
          <a:lstStyle/>
          <a:p>
            <a:r>
              <a:rPr lang="en-US" smtClean="0"/>
              <a:t>Market Analysis - CodeX  BY A. Zunorain</a:t>
            </a:r>
            <a:endParaRPr lang="en-US"/>
          </a:p>
        </p:txBody>
      </p:sp>
      <p:sp>
        <p:nvSpPr>
          <p:cNvPr id="5" name="Slide Number Placeholder 4"/>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29168911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F6F3F52-2CDD-4C66-BD02-94A9CA319331}" type="datetime1">
              <a:rPr lang="en-US" smtClean="0"/>
              <a:t>4/16/2024</a:t>
            </a:fld>
            <a:endParaRPr lang="en-US"/>
          </a:p>
        </p:txBody>
      </p:sp>
      <p:sp>
        <p:nvSpPr>
          <p:cNvPr id="5" name="Footer Placeholder 4"/>
          <p:cNvSpPr>
            <a:spLocks noGrp="1"/>
          </p:cNvSpPr>
          <p:nvPr>
            <p:ph type="ftr" sz="quarter" idx="11"/>
          </p:nvPr>
        </p:nvSpPr>
        <p:spPr/>
        <p:txBody>
          <a:bodyPr/>
          <a:lstStyle/>
          <a:p>
            <a:r>
              <a:rPr lang="en-US" smtClean="0"/>
              <a:t>Market Analysis - CodeX  BY A. Zunorain</a:t>
            </a:r>
            <a:endParaRPr lang="en-US"/>
          </a:p>
        </p:txBody>
      </p:sp>
      <p:sp>
        <p:nvSpPr>
          <p:cNvPr id="6" name="Slide Number Placeholder 5"/>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17059890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5C2B444-47FD-4B26-98B6-B4B22961629A}" type="datetime1">
              <a:rPr lang="en-US" smtClean="0"/>
              <a:t>4/16/2024</a:t>
            </a:fld>
            <a:endParaRPr lang="en-US"/>
          </a:p>
        </p:txBody>
      </p:sp>
      <p:sp>
        <p:nvSpPr>
          <p:cNvPr id="5" name="Footer Placeholder 4"/>
          <p:cNvSpPr>
            <a:spLocks noGrp="1"/>
          </p:cNvSpPr>
          <p:nvPr>
            <p:ph type="ftr" sz="quarter" idx="11"/>
          </p:nvPr>
        </p:nvSpPr>
        <p:spPr/>
        <p:txBody>
          <a:bodyPr/>
          <a:lstStyle/>
          <a:p>
            <a:r>
              <a:rPr lang="en-US" smtClean="0"/>
              <a:t>Market Analysis - CodeX  BY A. Zunorain</a:t>
            </a:r>
            <a:endParaRPr lang="en-US"/>
          </a:p>
        </p:txBody>
      </p:sp>
      <p:sp>
        <p:nvSpPr>
          <p:cNvPr id="6" name="Slide Number Placeholder 5"/>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2970921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15FD1A1-CA98-4967-9EA6-5E14AEA61445}" type="datetime1">
              <a:rPr lang="en-US" smtClean="0"/>
              <a:t>4/16/2024</a:t>
            </a:fld>
            <a:endParaRPr lang="en-US"/>
          </a:p>
        </p:txBody>
      </p:sp>
      <p:sp>
        <p:nvSpPr>
          <p:cNvPr id="5" name="Footer Placeholder 4"/>
          <p:cNvSpPr>
            <a:spLocks noGrp="1"/>
          </p:cNvSpPr>
          <p:nvPr>
            <p:ph type="ftr" sz="quarter" idx="11"/>
          </p:nvPr>
        </p:nvSpPr>
        <p:spPr/>
        <p:txBody>
          <a:bodyPr/>
          <a:lstStyle/>
          <a:p>
            <a:r>
              <a:rPr lang="en-US" smtClean="0"/>
              <a:t>Market Analysis - CodeX  BY A. Zunorain</a:t>
            </a:r>
            <a:endParaRPr lang="en-US"/>
          </a:p>
        </p:txBody>
      </p:sp>
      <p:sp>
        <p:nvSpPr>
          <p:cNvPr id="6" name="Slide Number Placeholder 5"/>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514375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smtClean="0"/>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ECD0299-3846-42CD-AF36-4C58FE73FA44}" type="datetime1">
              <a:rPr lang="en-US" smtClean="0"/>
              <a:t>4/16/2024</a:t>
            </a:fld>
            <a:endParaRPr lang="en-US"/>
          </a:p>
        </p:txBody>
      </p:sp>
      <p:sp>
        <p:nvSpPr>
          <p:cNvPr id="5" name="Footer Placeholder 4"/>
          <p:cNvSpPr>
            <a:spLocks noGrp="1"/>
          </p:cNvSpPr>
          <p:nvPr>
            <p:ph type="ftr" sz="quarter" idx="11"/>
          </p:nvPr>
        </p:nvSpPr>
        <p:spPr/>
        <p:txBody>
          <a:bodyPr/>
          <a:lstStyle/>
          <a:p>
            <a:r>
              <a:rPr lang="en-US" smtClean="0"/>
              <a:t>Market Analysis - CodeX  BY A. Zunorain</a:t>
            </a:r>
            <a:endParaRPr lang="en-US"/>
          </a:p>
        </p:txBody>
      </p:sp>
      <p:sp>
        <p:nvSpPr>
          <p:cNvPr id="6" name="Slide Number Placeholder 5"/>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2382815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AE612A8-B8EB-4C87-8FA1-AF2203A6499C}" type="datetime1">
              <a:rPr lang="en-US" smtClean="0"/>
              <a:t>4/16/2024</a:t>
            </a:fld>
            <a:endParaRPr lang="en-US"/>
          </a:p>
        </p:txBody>
      </p:sp>
      <p:sp>
        <p:nvSpPr>
          <p:cNvPr id="6" name="Footer Placeholder 5"/>
          <p:cNvSpPr>
            <a:spLocks noGrp="1"/>
          </p:cNvSpPr>
          <p:nvPr>
            <p:ph type="ftr" sz="quarter" idx="11"/>
          </p:nvPr>
        </p:nvSpPr>
        <p:spPr/>
        <p:txBody>
          <a:bodyPr/>
          <a:lstStyle/>
          <a:p>
            <a:r>
              <a:rPr lang="en-US" smtClean="0"/>
              <a:t>Market Analysis - CodeX  BY A. Zunorain</a:t>
            </a:r>
            <a:endParaRPr lang="en-US"/>
          </a:p>
        </p:txBody>
      </p:sp>
      <p:sp>
        <p:nvSpPr>
          <p:cNvPr id="7" name="Slide Number Placeholder 6"/>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2705745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18C3565-4DA0-49FD-B4BA-89F865B1F9CD}" type="datetime1">
              <a:rPr lang="en-US" smtClean="0"/>
              <a:t>4/16/2024</a:t>
            </a:fld>
            <a:endParaRPr lang="en-US"/>
          </a:p>
        </p:txBody>
      </p:sp>
      <p:sp>
        <p:nvSpPr>
          <p:cNvPr id="8" name="Footer Placeholder 7"/>
          <p:cNvSpPr>
            <a:spLocks noGrp="1"/>
          </p:cNvSpPr>
          <p:nvPr>
            <p:ph type="ftr" sz="quarter" idx="11"/>
          </p:nvPr>
        </p:nvSpPr>
        <p:spPr/>
        <p:txBody>
          <a:bodyPr/>
          <a:lstStyle/>
          <a:p>
            <a:r>
              <a:rPr lang="en-US" smtClean="0"/>
              <a:t>Market Analysis - CodeX  BY A. Zunorain</a:t>
            </a:r>
            <a:endParaRPr lang="en-US"/>
          </a:p>
        </p:txBody>
      </p:sp>
      <p:sp>
        <p:nvSpPr>
          <p:cNvPr id="9" name="Slide Number Placeholder 8"/>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3433313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F7746C9-8071-4BD8-843E-465F3A7FC862}" type="datetime1">
              <a:rPr lang="en-US" smtClean="0"/>
              <a:t>4/16/2024</a:t>
            </a:fld>
            <a:endParaRPr lang="en-US"/>
          </a:p>
        </p:txBody>
      </p:sp>
      <p:sp>
        <p:nvSpPr>
          <p:cNvPr id="4" name="Footer Placeholder 3"/>
          <p:cNvSpPr>
            <a:spLocks noGrp="1"/>
          </p:cNvSpPr>
          <p:nvPr>
            <p:ph type="ftr" sz="quarter" idx="11"/>
          </p:nvPr>
        </p:nvSpPr>
        <p:spPr/>
        <p:txBody>
          <a:bodyPr/>
          <a:lstStyle/>
          <a:p>
            <a:r>
              <a:rPr lang="en-US" smtClean="0"/>
              <a:t>Market Analysis - CodeX  BY A. Zunorain</a:t>
            </a:r>
            <a:endParaRPr lang="en-US"/>
          </a:p>
        </p:txBody>
      </p:sp>
      <p:sp>
        <p:nvSpPr>
          <p:cNvPr id="5" name="Slide Number Placeholder 4"/>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1991429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2D5E21-DB40-46CC-8304-B0A3BDA4A004}" type="datetime1">
              <a:rPr lang="en-US" smtClean="0"/>
              <a:t>4/16/2024</a:t>
            </a:fld>
            <a:endParaRPr lang="en-US"/>
          </a:p>
        </p:txBody>
      </p:sp>
      <p:sp>
        <p:nvSpPr>
          <p:cNvPr id="3" name="Footer Placeholder 2"/>
          <p:cNvSpPr>
            <a:spLocks noGrp="1"/>
          </p:cNvSpPr>
          <p:nvPr>
            <p:ph type="ftr" sz="quarter" idx="11"/>
          </p:nvPr>
        </p:nvSpPr>
        <p:spPr/>
        <p:txBody>
          <a:bodyPr/>
          <a:lstStyle/>
          <a:p>
            <a:r>
              <a:rPr lang="en-US" smtClean="0"/>
              <a:t>Market Analysis - CodeX  BY A. Zunorain</a:t>
            </a:r>
            <a:endParaRPr lang="en-US"/>
          </a:p>
        </p:txBody>
      </p:sp>
      <p:sp>
        <p:nvSpPr>
          <p:cNvPr id="4" name="Slide Number Placeholder 3"/>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159500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smtClean="0"/>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26D09C-40FC-4E90-8811-FD31C20EDFD3}" type="datetime1">
              <a:rPr lang="en-US" smtClean="0"/>
              <a:t>4/16/2024</a:t>
            </a:fld>
            <a:endParaRPr lang="en-US"/>
          </a:p>
        </p:txBody>
      </p:sp>
      <p:sp>
        <p:nvSpPr>
          <p:cNvPr id="6" name="Footer Placeholder 5"/>
          <p:cNvSpPr>
            <a:spLocks noGrp="1"/>
          </p:cNvSpPr>
          <p:nvPr>
            <p:ph type="ftr" sz="quarter" idx="11"/>
          </p:nvPr>
        </p:nvSpPr>
        <p:spPr/>
        <p:txBody>
          <a:bodyPr/>
          <a:lstStyle/>
          <a:p>
            <a:r>
              <a:rPr lang="en-US" smtClean="0"/>
              <a:t>Market Analysis - CodeX  BY A. Zunorain</a:t>
            </a:r>
            <a:endParaRPr lang="en-US"/>
          </a:p>
        </p:txBody>
      </p:sp>
      <p:sp>
        <p:nvSpPr>
          <p:cNvPr id="7" name="Slide Number Placeholder 6"/>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3599134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4CC5E2-A322-4851-BE0E-F656C6B1798C}" type="datetime1">
              <a:rPr lang="en-US" smtClean="0"/>
              <a:t>4/16/2024</a:t>
            </a:fld>
            <a:endParaRPr lang="en-US"/>
          </a:p>
        </p:txBody>
      </p:sp>
      <p:sp>
        <p:nvSpPr>
          <p:cNvPr id="6" name="Footer Placeholder 5"/>
          <p:cNvSpPr>
            <a:spLocks noGrp="1"/>
          </p:cNvSpPr>
          <p:nvPr>
            <p:ph type="ftr" sz="quarter" idx="11"/>
          </p:nvPr>
        </p:nvSpPr>
        <p:spPr/>
        <p:txBody>
          <a:bodyPr/>
          <a:lstStyle/>
          <a:p>
            <a:r>
              <a:rPr lang="en-US" smtClean="0"/>
              <a:t>Market Analysis - CodeX  BY A. Zunorain</a:t>
            </a:r>
            <a:endParaRPr lang="en-US"/>
          </a:p>
        </p:txBody>
      </p:sp>
      <p:sp>
        <p:nvSpPr>
          <p:cNvPr id="7" name="Slide Number Placeholder 6"/>
          <p:cNvSpPr>
            <a:spLocks noGrp="1"/>
          </p:cNvSpPr>
          <p:nvPr>
            <p:ph type="sldNum" sz="quarter" idx="12"/>
          </p:nvPr>
        </p:nvSpPr>
        <p:spPr/>
        <p:txBody>
          <a:bodyPr/>
          <a:lstStyle/>
          <a:p>
            <a:fld id="{F0866223-1C80-4C3A-B0E5-7B8169EB2B6A}" type="slidenum">
              <a:rPr lang="en-US" smtClean="0"/>
              <a:t>‹#›</a:t>
            </a:fld>
            <a:endParaRPr lang="en-US"/>
          </a:p>
        </p:txBody>
      </p:sp>
    </p:spTree>
    <p:extLst>
      <p:ext uri="{BB962C8B-B14F-4D97-AF65-F5344CB8AC3E}">
        <p14:creationId xmlns:p14="http://schemas.microsoft.com/office/powerpoint/2010/main" val="4275096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7FE69BE-96FF-40AA-8879-6A84B7A714EE}" type="datetime1">
              <a:rPr lang="en-US" smtClean="0"/>
              <a:t>4/16/2024</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smtClean="0"/>
              <a:t>Market Analysis - CodeX  BY A. Zunorain</a:t>
            </a:r>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F0866223-1C80-4C3A-B0E5-7B8169EB2B6A}" type="slidenum">
              <a:rPr lang="en-US" smtClean="0"/>
              <a:t>‹#›</a:t>
            </a:fld>
            <a:endParaRPr lang="en-US"/>
          </a:p>
        </p:txBody>
      </p:sp>
    </p:spTree>
    <p:extLst>
      <p:ext uri="{BB962C8B-B14F-4D97-AF65-F5344CB8AC3E}">
        <p14:creationId xmlns:p14="http://schemas.microsoft.com/office/powerpoint/2010/main" val="2050857383"/>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hf hd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chart" Target="../charts/chart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hart" Target="../charts/chart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hart" Target="../charts/chart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26000" y="1634109"/>
            <a:ext cx="7112000" cy="772308"/>
          </a:xfrm>
          <a:effectLst>
            <a:outerShdw blurRad="901700" dist="50800" dir="5400000" algn="ctr" rotWithShape="0">
              <a:srgbClr val="000000">
                <a:alpha val="43137"/>
              </a:srgbClr>
            </a:outerShdw>
          </a:effectLst>
        </p:spPr>
        <p:txBody>
          <a:bodyPr>
            <a:noAutofit/>
          </a:bodyPr>
          <a:lstStyle/>
          <a:p>
            <a:pPr algn="ctr"/>
            <a:r>
              <a:rPr lang="en-US" sz="1800" b="1" u="sng" dirty="0">
                <a:solidFill>
                  <a:schemeClr val="accent4">
                    <a:lumMod val="40000"/>
                    <a:lumOff val="60000"/>
                  </a:schemeClr>
                </a:solidFill>
                <a:effectLst>
                  <a:outerShdw blurRad="12700" dist="38100" dir="2700000" algn="tl">
                    <a:srgbClr val="000000"/>
                  </a:outerShdw>
                  <a:reflection blurRad="6350" stA="55000" endA="300" endPos="45500" dir="5400000" sy="-100000" algn="bl" rotWithShape="0"/>
                </a:effectLst>
                <a:latin typeface="Bradley Hand ITC" panose="03070402050302030203" pitchFamily="66" charset="0"/>
              </a:rPr>
              <a:t>Delivering Key Insights to Empower the Marketing Team's Penetration into the Indian Market</a:t>
            </a:r>
          </a:p>
        </p:txBody>
      </p:sp>
      <p:sp>
        <p:nvSpPr>
          <p:cNvPr id="3" name="Subtitle 2"/>
          <p:cNvSpPr>
            <a:spLocks noGrp="1"/>
          </p:cNvSpPr>
          <p:nvPr>
            <p:ph type="subTitle" idx="1"/>
          </p:nvPr>
        </p:nvSpPr>
        <p:spPr>
          <a:xfrm>
            <a:off x="316420" y="4819227"/>
            <a:ext cx="4804220" cy="1075605"/>
          </a:xfrm>
          <a:effectLst>
            <a:outerShdw blurRad="152400" dist="317500" dir="5400000" sx="90000" sy="-19000" rotWithShape="0">
              <a:prstClr val="black">
                <a:alpha val="15000"/>
              </a:prstClr>
            </a:outerShdw>
          </a:effectLst>
        </p:spPr>
        <p:txBody>
          <a:bodyPr>
            <a:normAutofit fontScale="92500" lnSpcReduction="10000"/>
          </a:bodyPr>
          <a:lstStyle/>
          <a:p>
            <a:r>
              <a:rPr lang="en-US" dirty="0" smtClean="0">
                <a:solidFill>
                  <a:schemeClr val="tx2"/>
                </a:solidFill>
                <a:latin typeface="Bodoni MT Black" panose="02070A03080606020203" pitchFamily="18" charset="0"/>
              </a:rPr>
              <a:t>BY  </a:t>
            </a:r>
            <a:r>
              <a:rPr lang="en-US" sz="2800" b="1" dirty="0" smtClean="0">
                <a:solidFill>
                  <a:schemeClr val="tx2">
                    <a:alpha val="95000"/>
                  </a:schemeClr>
                </a:solidFill>
                <a:effectLst>
                  <a:glow rad="101600">
                    <a:schemeClr val="bg2">
                      <a:lumMod val="75000"/>
                      <a:alpha val="52000"/>
                    </a:schemeClr>
                  </a:glow>
                  <a:innerShdw dist="50800" dir="13500000">
                    <a:schemeClr val="bg2">
                      <a:alpha val="59000"/>
                    </a:schemeClr>
                  </a:innerShdw>
                  <a:reflection blurRad="25400" stA="20000" endPos="45500" dir="5400000" sy="-100000" algn="bl" rotWithShape="0"/>
                </a:effectLst>
                <a:latin typeface="Bell MT" panose="02020503060305020303" pitchFamily="18" charset="0"/>
              </a:rPr>
              <a:t>ABDULLAH ZUNORAIN</a:t>
            </a:r>
            <a:r>
              <a:rPr lang="en-US" sz="2800" b="1" dirty="0" smtClean="0">
                <a:solidFill>
                  <a:schemeClr val="tx2">
                    <a:alpha val="95000"/>
                  </a:schemeClr>
                </a:solidFill>
                <a:effectLst>
                  <a:innerShdw blurRad="63500" dist="50800" dir="13500000">
                    <a:schemeClr val="bg2">
                      <a:alpha val="87000"/>
                    </a:schemeClr>
                  </a:innerShdw>
                </a:effectLst>
                <a:latin typeface="Bell MT" panose="02020503060305020303" pitchFamily="18" charset="0"/>
              </a:rPr>
              <a:t> </a:t>
            </a:r>
          </a:p>
          <a:p>
            <a:r>
              <a:rPr lang="en-US" dirty="0" smtClean="0">
                <a:solidFill>
                  <a:schemeClr val="tx2"/>
                </a:solidFill>
                <a:latin typeface="Bodoni MT Black" panose="02070A03080606020203" pitchFamily="18" charset="0"/>
              </a:rPr>
              <a:t>15 APRIL </a:t>
            </a:r>
            <a:r>
              <a:rPr lang="en-US" dirty="0" smtClean="0">
                <a:solidFill>
                  <a:schemeClr val="tx2"/>
                </a:solidFill>
                <a:latin typeface="Bodoni MT Black" panose="02070A03080606020203" pitchFamily="18" charset="0"/>
              </a:rPr>
              <a:t>2024</a:t>
            </a:r>
            <a:endParaRPr lang="en-US" dirty="0">
              <a:solidFill>
                <a:schemeClr val="tx2"/>
              </a:solidFill>
              <a:latin typeface="Bodoni MT Black" panose="02070A03080606020203" pitchFamily="18" charset="0"/>
            </a:endParaRPr>
          </a:p>
        </p:txBody>
      </p:sp>
      <p:sp>
        <p:nvSpPr>
          <p:cNvPr id="5" name="Rectangle 4"/>
          <p:cNvSpPr/>
          <p:nvPr/>
        </p:nvSpPr>
        <p:spPr>
          <a:xfrm>
            <a:off x="240145" y="196796"/>
            <a:ext cx="11697855" cy="1323439"/>
          </a:xfrm>
          <a:prstGeom prst="rect">
            <a:avLst/>
          </a:prstGeom>
        </p:spPr>
        <p:txBody>
          <a:bodyPr wrap="square">
            <a:spAutoFit/>
          </a:bodyPr>
          <a:lstStyle/>
          <a:p>
            <a:pPr algn="ctr"/>
            <a:r>
              <a:rPr lang="en-US" sz="4000" b="1" dirty="0" smtClean="0">
                <a:effectLst>
                  <a:outerShdw blurRad="38100" dist="38100" dir="2700000" algn="tl">
                    <a:srgbClr val="000000">
                      <a:alpha val="43137"/>
                    </a:srgbClr>
                  </a:outerShdw>
                </a:effectLst>
                <a:latin typeface="+mj-lt"/>
              </a:rPr>
              <a:t>Market Analysis and Strategy Recommendations for </a:t>
            </a:r>
            <a:r>
              <a:rPr lang="en-US" sz="4000" b="1" dirty="0" err="1" smtClean="0">
                <a:effectLst>
                  <a:outerShdw blurRad="38100" dist="38100" dir="2700000" algn="tl">
                    <a:srgbClr val="000000">
                      <a:alpha val="43137"/>
                    </a:srgbClr>
                  </a:outerShdw>
                </a:effectLst>
                <a:latin typeface="+mj-lt"/>
              </a:rPr>
              <a:t>CodeX</a:t>
            </a:r>
            <a:r>
              <a:rPr lang="en-US" sz="4000" b="1" dirty="0" smtClean="0">
                <a:effectLst>
                  <a:outerShdw blurRad="38100" dist="38100" dir="2700000" algn="tl">
                    <a:srgbClr val="000000">
                      <a:alpha val="43137"/>
                    </a:srgbClr>
                  </a:outerShdw>
                </a:effectLst>
                <a:latin typeface="+mj-lt"/>
              </a:rPr>
              <a:t> Energy Drink</a:t>
            </a:r>
            <a:endParaRPr lang="en-US" sz="4000" b="1" dirty="0">
              <a:effectLst>
                <a:outerShdw blurRad="38100" dist="38100" dir="2700000" algn="tl">
                  <a:srgbClr val="000000">
                    <a:alpha val="43137"/>
                  </a:srgbClr>
                </a:outerShdw>
              </a:effectLst>
              <a:latin typeface="+mj-lt"/>
            </a:endParaRPr>
          </a:p>
        </p:txBody>
      </p:sp>
      <p:pic>
        <p:nvPicPr>
          <p:cNvPr id="6" name="Picture 5"/>
          <p:cNvPicPr>
            <a:picLocks noChangeAspect="1"/>
          </p:cNvPicPr>
          <p:nvPr/>
        </p:nvPicPr>
        <p:blipFill>
          <a:blip r:embed="rId3" cstate="print">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7453376" y="2455524"/>
            <a:ext cx="4118864" cy="4145568"/>
          </a:xfrm>
          <a:prstGeom prst="ellipse">
            <a:avLst/>
          </a:prstGeom>
          <a:ln>
            <a:noFill/>
          </a:ln>
          <a:effectLst>
            <a:glow rad="139700">
              <a:schemeClr val="tx2">
                <a:lumMod val="25000"/>
                <a:alpha val="9000"/>
              </a:schemeClr>
            </a:glow>
            <a:outerShdw blurRad="1270000" dist="990600" dir="5400000" sx="200000" sy="200000" algn="ctr" rotWithShape="0">
              <a:srgbClr val="000000">
                <a:alpha val="0"/>
              </a:srgbClr>
            </a:outerShdw>
            <a:reflection stA="26000" endPos="65000" dist="50800" dir="5400000" sy="-100000" algn="bl" rotWithShape="0"/>
            <a:softEdge rad="495300"/>
          </a:effectLst>
          <a:scene3d>
            <a:camera prst="orthographicFront"/>
            <a:lightRig rig="freezing" dir="t"/>
          </a:scene3d>
          <a:sp3d prstMaterial="dkEdge"/>
        </p:spPr>
      </p:pic>
      <p:sp>
        <p:nvSpPr>
          <p:cNvPr id="7" name="Slide Number Placeholder 6"/>
          <p:cNvSpPr>
            <a:spLocks noGrp="1"/>
          </p:cNvSpPr>
          <p:nvPr>
            <p:ph type="sldNum" sz="quarter" idx="12"/>
          </p:nvPr>
        </p:nvSpPr>
        <p:spPr/>
        <p:txBody>
          <a:bodyPr/>
          <a:lstStyle/>
          <a:p>
            <a:fld id="{F0866223-1C80-4C3A-B0E5-7B8169EB2B6A}" type="slidenum">
              <a:rPr lang="en-US" smtClean="0"/>
              <a:t>1</a:t>
            </a:fld>
            <a:endParaRPr lang="en-US"/>
          </a:p>
        </p:txBody>
      </p:sp>
      <p:sp>
        <p:nvSpPr>
          <p:cNvPr id="8" name="Footer Placeholder 7"/>
          <p:cNvSpPr>
            <a:spLocks noGrp="1"/>
          </p:cNvSpPr>
          <p:nvPr>
            <p:ph type="ftr" sz="quarter" idx="11"/>
          </p:nvPr>
        </p:nvSpPr>
        <p:spPr/>
        <p:txBody>
          <a:bodyPr/>
          <a:lstStyle/>
          <a:p>
            <a:r>
              <a:rPr lang="en-US" dirty="0" smtClean="0"/>
              <a:t>Market Analysis - </a:t>
            </a:r>
            <a:r>
              <a:rPr lang="en-US" dirty="0" err="1" smtClean="0"/>
              <a:t>CodeX</a:t>
            </a:r>
            <a:r>
              <a:rPr lang="en-US" dirty="0" smtClean="0"/>
              <a:t>  BY A. </a:t>
            </a:r>
            <a:r>
              <a:rPr lang="en-US" dirty="0" err="1" smtClean="0"/>
              <a:t>Zunorain</a:t>
            </a:r>
            <a:endParaRPr lang="en-US" dirty="0"/>
          </a:p>
        </p:txBody>
      </p:sp>
    </p:spTree>
    <p:extLst>
      <p:ext uri="{BB962C8B-B14F-4D97-AF65-F5344CB8AC3E}">
        <p14:creationId xmlns:p14="http://schemas.microsoft.com/office/powerpoint/2010/main" val="5775722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2123" y="172721"/>
            <a:ext cx="10353761" cy="955039"/>
          </a:xfrm>
        </p:spPr>
        <p:txBody>
          <a:bodyPr>
            <a:normAutofit/>
          </a:bodyPr>
          <a:lstStyle/>
          <a:p>
            <a:r>
              <a:rPr lang="en-US" sz="3600" dirty="0"/>
              <a:t>Consumer Preferences</a:t>
            </a:r>
          </a:p>
        </p:txBody>
      </p:sp>
      <p:sp>
        <p:nvSpPr>
          <p:cNvPr id="3" name="Content Placeholder 2"/>
          <p:cNvSpPr>
            <a:spLocks noGrp="1"/>
          </p:cNvSpPr>
          <p:nvPr>
            <p:ph idx="1"/>
          </p:nvPr>
        </p:nvSpPr>
        <p:spPr>
          <a:xfrm>
            <a:off x="1298415" y="1233183"/>
            <a:ext cx="9593105" cy="544067"/>
          </a:xfrm>
        </p:spPr>
        <p:txBody>
          <a:bodyPr>
            <a:normAutofit/>
          </a:bodyPr>
          <a:lstStyle/>
          <a:p>
            <a:pPr algn="just">
              <a:buFont typeface="Wingdings" panose="05000000000000000000" pitchFamily="2" charset="2"/>
              <a:buChar char="q"/>
            </a:pPr>
            <a:r>
              <a:rPr lang="en-US" sz="1400" dirty="0">
                <a:solidFill>
                  <a:schemeClr val="accent6">
                    <a:lumMod val="75000"/>
                  </a:schemeClr>
                </a:solidFill>
              </a:rPr>
              <a:t>What are the preferred ingredients of energy drinks among respondents</a:t>
            </a:r>
            <a:r>
              <a:rPr lang="en-US" sz="1400" dirty="0" smtClean="0">
                <a:solidFill>
                  <a:schemeClr val="accent6">
                    <a:lumMod val="75000"/>
                  </a:schemeClr>
                </a:solidFill>
              </a:rPr>
              <a:t>?</a:t>
            </a:r>
            <a:endParaRPr lang="en-US" sz="1400" dirty="0">
              <a:solidFill>
                <a:schemeClr val="accent6">
                  <a:lumMod val="75000"/>
                </a:schemeClr>
              </a:solidFill>
            </a:endParaRPr>
          </a:p>
        </p:txBody>
      </p:sp>
      <p:graphicFrame>
        <p:nvGraphicFramePr>
          <p:cNvPr id="4" name="Chart 3"/>
          <p:cNvGraphicFramePr/>
          <p:nvPr>
            <p:extLst>
              <p:ext uri="{D42A27DB-BD31-4B8C-83A1-F6EECF244321}">
                <p14:modId xmlns:p14="http://schemas.microsoft.com/office/powerpoint/2010/main" val="147088495"/>
              </p:ext>
            </p:extLst>
          </p:nvPr>
        </p:nvGraphicFramePr>
        <p:xfrm>
          <a:off x="3242199" y="2431105"/>
          <a:ext cx="6373607" cy="4205224"/>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1298415" y="1649344"/>
            <a:ext cx="9135905" cy="1015663"/>
          </a:xfrm>
          <a:prstGeom prst="rect">
            <a:avLst/>
          </a:prstGeom>
        </p:spPr>
        <p:txBody>
          <a:bodyPr wrap="square">
            <a:spAutoFit/>
          </a:bodyPr>
          <a:lstStyle/>
          <a:p>
            <a:pPr algn="just"/>
            <a:r>
              <a:rPr lang="en-US" sz="2000" dirty="0" smtClean="0">
                <a:effectLst/>
                <a:ea typeface="Arial" panose="020B0604020202020204" pitchFamily="34" charset="0"/>
              </a:rPr>
              <a:t>The preferred ingredients of energy drinks among respondents, according to the data, are caffeine, vitamins, sugar, and guarana, but the most preferred ingredient is caffeine.</a:t>
            </a:r>
            <a:endParaRPr lang="en-US" sz="2000" dirty="0"/>
          </a:p>
        </p:txBody>
      </p:sp>
      <p:sp>
        <p:nvSpPr>
          <p:cNvPr id="6" name="Slide Number Placeholder 5"/>
          <p:cNvSpPr>
            <a:spLocks noGrp="1"/>
          </p:cNvSpPr>
          <p:nvPr>
            <p:ph type="sldNum" sz="quarter" idx="12"/>
          </p:nvPr>
        </p:nvSpPr>
        <p:spPr/>
        <p:txBody>
          <a:bodyPr/>
          <a:lstStyle/>
          <a:p>
            <a:fld id="{F0866223-1C80-4C3A-B0E5-7B8169EB2B6A}" type="slidenum">
              <a:rPr lang="en-US" smtClean="0"/>
              <a:t>10</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3625758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2960" y="34045"/>
            <a:ext cx="7592240" cy="1158456"/>
          </a:xfrm>
        </p:spPr>
        <p:txBody>
          <a:bodyPr>
            <a:normAutofit/>
          </a:bodyPr>
          <a:lstStyle/>
          <a:p>
            <a:r>
              <a:rPr lang="en-US" sz="3600" dirty="0"/>
              <a:t>Consumer Preferences</a:t>
            </a:r>
          </a:p>
        </p:txBody>
      </p:sp>
      <p:sp>
        <p:nvSpPr>
          <p:cNvPr id="3" name="Content Placeholder 2"/>
          <p:cNvSpPr>
            <a:spLocks noGrp="1"/>
          </p:cNvSpPr>
          <p:nvPr>
            <p:ph idx="1"/>
          </p:nvPr>
        </p:nvSpPr>
        <p:spPr>
          <a:xfrm>
            <a:off x="1428228" y="1329886"/>
            <a:ext cx="8716836" cy="507492"/>
          </a:xfrm>
        </p:spPr>
        <p:txBody>
          <a:bodyPr>
            <a:normAutofit/>
          </a:bodyPr>
          <a:lstStyle/>
          <a:p>
            <a:pPr>
              <a:buFont typeface="Wingdings" panose="05000000000000000000" pitchFamily="2" charset="2"/>
              <a:buChar char="q"/>
            </a:pPr>
            <a:r>
              <a:rPr lang="en-US" sz="1400" dirty="0">
                <a:solidFill>
                  <a:schemeClr val="accent6">
                    <a:lumMod val="75000"/>
                  </a:schemeClr>
                </a:solidFill>
              </a:rPr>
              <a:t>What packaging preferences do respondents have for energy drinks</a:t>
            </a:r>
            <a:r>
              <a:rPr lang="en-US" sz="1400" dirty="0" smtClean="0">
                <a:solidFill>
                  <a:schemeClr val="accent6">
                    <a:lumMod val="75000"/>
                  </a:schemeClr>
                </a:solidFill>
              </a:rPr>
              <a:t>?</a:t>
            </a:r>
            <a:endParaRPr lang="en-US" sz="1400" dirty="0">
              <a:solidFill>
                <a:schemeClr val="accent6">
                  <a:lumMod val="75000"/>
                </a:schemeClr>
              </a:solidFill>
            </a:endParaRPr>
          </a:p>
        </p:txBody>
      </p:sp>
      <p:graphicFrame>
        <p:nvGraphicFramePr>
          <p:cNvPr id="4" name="Chart 3"/>
          <p:cNvGraphicFramePr/>
          <p:nvPr>
            <p:extLst>
              <p:ext uri="{D42A27DB-BD31-4B8C-83A1-F6EECF244321}">
                <p14:modId xmlns:p14="http://schemas.microsoft.com/office/powerpoint/2010/main" val="866360253"/>
              </p:ext>
            </p:extLst>
          </p:nvPr>
        </p:nvGraphicFramePr>
        <p:xfrm>
          <a:off x="2979624" y="2386105"/>
          <a:ext cx="6875576" cy="422275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1428228" y="1678219"/>
            <a:ext cx="9422652" cy="707886"/>
          </a:xfrm>
          <a:prstGeom prst="rect">
            <a:avLst/>
          </a:prstGeom>
          <a:noFill/>
        </p:spPr>
        <p:txBody>
          <a:bodyPr wrap="square" rtlCol="0">
            <a:spAutoFit/>
          </a:bodyPr>
          <a:lstStyle/>
          <a:p>
            <a:pPr algn="just"/>
            <a:r>
              <a:rPr lang="en-US" sz="2000" dirty="0" smtClean="0"/>
              <a:t>As per the analysis, respondents favor energy drink packaging that offers compact and portable cans, with a total count of 3984.</a:t>
            </a:r>
            <a:endParaRPr lang="en-US" sz="2000" dirty="0"/>
          </a:p>
        </p:txBody>
      </p:sp>
      <p:sp>
        <p:nvSpPr>
          <p:cNvPr id="6" name="Slide Number Placeholder 5"/>
          <p:cNvSpPr>
            <a:spLocks noGrp="1"/>
          </p:cNvSpPr>
          <p:nvPr>
            <p:ph type="sldNum" sz="quarter" idx="12"/>
          </p:nvPr>
        </p:nvSpPr>
        <p:spPr/>
        <p:txBody>
          <a:bodyPr/>
          <a:lstStyle/>
          <a:p>
            <a:fld id="{F0866223-1C80-4C3A-B0E5-7B8169EB2B6A}" type="slidenum">
              <a:rPr lang="en-US" smtClean="0"/>
              <a:t>11</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4714711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1332" y="24253"/>
            <a:ext cx="8534400" cy="1218807"/>
          </a:xfrm>
        </p:spPr>
        <p:txBody>
          <a:bodyPr>
            <a:normAutofit/>
          </a:bodyPr>
          <a:lstStyle/>
          <a:p>
            <a:r>
              <a:rPr lang="en-US" sz="3600" dirty="0"/>
              <a:t>Competition Analysis</a:t>
            </a:r>
          </a:p>
        </p:txBody>
      </p:sp>
      <p:sp>
        <p:nvSpPr>
          <p:cNvPr id="3" name="Content Placeholder 2"/>
          <p:cNvSpPr>
            <a:spLocks noGrp="1"/>
          </p:cNvSpPr>
          <p:nvPr>
            <p:ph idx="1"/>
          </p:nvPr>
        </p:nvSpPr>
        <p:spPr>
          <a:xfrm>
            <a:off x="2247264" y="1615463"/>
            <a:ext cx="5339395" cy="395145"/>
          </a:xfrm>
        </p:spPr>
        <p:txBody>
          <a:bodyPr>
            <a:normAutofit/>
          </a:bodyPr>
          <a:lstStyle/>
          <a:p>
            <a:pPr>
              <a:buFont typeface="Wingdings" panose="05000000000000000000" pitchFamily="2" charset="2"/>
              <a:buChar char="q"/>
            </a:pPr>
            <a:r>
              <a:rPr lang="en-US" sz="1400" dirty="0">
                <a:solidFill>
                  <a:schemeClr val="accent6">
                    <a:lumMod val="75000"/>
                  </a:schemeClr>
                </a:solidFill>
              </a:rPr>
              <a:t>Who are the current market leaders</a:t>
            </a:r>
            <a:r>
              <a:rPr lang="en-US" sz="1400" dirty="0" smtClean="0">
                <a:solidFill>
                  <a:schemeClr val="accent6">
                    <a:lumMod val="75000"/>
                  </a:schemeClr>
                </a:solidFill>
              </a:rPr>
              <a:t>?</a:t>
            </a:r>
            <a:endParaRPr lang="en-US" sz="1400" dirty="0">
              <a:solidFill>
                <a:schemeClr val="accent6">
                  <a:lumMod val="75000"/>
                </a:schemeClr>
              </a:solidFill>
            </a:endParaRPr>
          </a:p>
        </p:txBody>
      </p:sp>
      <p:graphicFrame>
        <p:nvGraphicFramePr>
          <p:cNvPr id="6" name="Chart 5"/>
          <p:cNvGraphicFramePr/>
          <p:nvPr>
            <p:extLst>
              <p:ext uri="{D42A27DB-BD31-4B8C-83A1-F6EECF244321}">
                <p14:modId xmlns:p14="http://schemas.microsoft.com/office/powerpoint/2010/main" val="2652769659"/>
              </p:ext>
            </p:extLst>
          </p:nvPr>
        </p:nvGraphicFramePr>
        <p:xfrm>
          <a:off x="3004819" y="3177136"/>
          <a:ext cx="6067425" cy="3765550"/>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p:cNvSpPr/>
          <p:nvPr/>
        </p:nvSpPr>
        <p:spPr>
          <a:xfrm>
            <a:off x="684212" y="1244637"/>
            <a:ext cx="6096000" cy="286682"/>
          </a:xfrm>
          <a:prstGeom prst="rect">
            <a:avLst/>
          </a:prstGeom>
        </p:spPr>
        <p:txBody>
          <a:bodyPr>
            <a:spAutoFit/>
          </a:bodyPr>
          <a:lstStyle/>
          <a:p>
            <a:pPr>
              <a:lnSpc>
                <a:spcPct val="115000"/>
              </a:lnSpc>
            </a:pPr>
            <a:endParaRPr lang="en-US" sz="1200" dirty="0">
              <a:effectLst/>
              <a:latin typeface="Arial" panose="020B0604020202020204" pitchFamily="34" charset="0"/>
              <a:ea typeface="Arial" panose="020B0604020202020204" pitchFamily="34" charset="0"/>
            </a:endParaRPr>
          </a:p>
        </p:txBody>
      </p:sp>
      <p:sp>
        <p:nvSpPr>
          <p:cNvPr id="9" name="Rectangle 8"/>
          <p:cNvSpPr/>
          <p:nvPr/>
        </p:nvSpPr>
        <p:spPr>
          <a:xfrm>
            <a:off x="2247264" y="1922974"/>
            <a:ext cx="6563079" cy="400110"/>
          </a:xfrm>
          <a:prstGeom prst="rect">
            <a:avLst/>
          </a:prstGeom>
        </p:spPr>
        <p:txBody>
          <a:bodyPr wrap="none">
            <a:spAutoFit/>
          </a:bodyPr>
          <a:lstStyle/>
          <a:p>
            <a:r>
              <a:rPr lang="en-US" sz="2000" dirty="0" smtClean="0"/>
              <a:t>Cola-</a:t>
            </a:r>
            <a:r>
              <a:rPr lang="en-US" sz="2000" dirty="0" err="1" smtClean="0"/>
              <a:t>Coka</a:t>
            </a:r>
            <a:r>
              <a:rPr lang="en-US" sz="2000" dirty="0" smtClean="0"/>
              <a:t> holds the top position in the Indian market.</a:t>
            </a:r>
            <a:endParaRPr lang="en-US" sz="2000" dirty="0"/>
          </a:p>
        </p:txBody>
      </p:sp>
      <p:sp>
        <p:nvSpPr>
          <p:cNvPr id="10" name="Slide Number Placeholder 9"/>
          <p:cNvSpPr>
            <a:spLocks noGrp="1"/>
          </p:cNvSpPr>
          <p:nvPr>
            <p:ph type="sldNum" sz="quarter" idx="12"/>
          </p:nvPr>
        </p:nvSpPr>
        <p:spPr/>
        <p:txBody>
          <a:bodyPr/>
          <a:lstStyle/>
          <a:p>
            <a:fld id="{F0866223-1C80-4C3A-B0E5-7B8169EB2B6A}" type="slidenum">
              <a:rPr lang="en-US" smtClean="0"/>
              <a:t>12</a:t>
            </a:fld>
            <a:endParaRPr lang="en-US"/>
          </a:p>
        </p:txBody>
      </p:sp>
      <p:sp>
        <p:nvSpPr>
          <p:cNvPr id="11" name="Footer Placeholder 10"/>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962016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5440" y="91128"/>
            <a:ext cx="8534400" cy="888469"/>
          </a:xfrm>
        </p:spPr>
        <p:txBody>
          <a:bodyPr>
            <a:noAutofit/>
          </a:bodyPr>
          <a:lstStyle/>
          <a:p>
            <a:r>
              <a:rPr lang="en-US" sz="3600" dirty="0"/>
              <a:t>Competition Analysis</a:t>
            </a:r>
          </a:p>
        </p:txBody>
      </p:sp>
      <p:sp>
        <p:nvSpPr>
          <p:cNvPr id="3" name="Content Placeholder 2"/>
          <p:cNvSpPr>
            <a:spLocks noGrp="1"/>
          </p:cNvSpPr>
          <p:nvPr>
            <p:ph idx="1"/>
          </p:nvPr>
        </p:nvSpPr>
        <p:spPr>
          <a:xfrm>
            <a:off x="1615440" y="1020734"/>
            <a:ext cx="9618028" cy="513079"/>
          </a:xfrm>
        </p:spPr>
        <p:txBody>
          <a:bodyPr>
            <a:normAutofit/>
          </a:bodyPr>
          <a:lstStyle/>
          <a:p>
            <a:pPr>
              <a:buFont typeface="Wingdings" panose="05000000000000000000" pitchFamily="2" charset="2"/>
              <a:buChar char="q"/>
            </a:pPr>
            <a:r>
              <a:rPr lang="en-US" sz="1400" dirty="0">
                <a:solidFill>
                  <a:schemeClr val="accent6">
                    <a:lumMod val="75000"/>
                  </a:schemeClr>
                </a:solidFill>
              </a:rPr>
              <a:t>What are the primary reasons consumers prefer those brands over ours?</a:t>
            </a:r>
          </a:p>
        </p:txBody>
      </p:sp>
      <p:graphicFrame>
        <p:nvGraphicFramePr>
          <p:cNvPr id="4" name="Chart 3"/>
          <p:cNvGraphicFramePr/>
          <p:nvPr>
            <p:extLst>
              <p:ext uri="{D42A27DB-BD31-4B8C-83A1-F6EECF244321}">
                <p14:modId xmlns:p14="http://schemas.microsoft.com/office/powerpoint/2010/main" val="3321941451"/>
              </p:ext>
            </p:extLst>
          </p:nvPr>
        </p:nvGraphicFramePr>
        <p:xfrm>
          <a:off x="3877628" y="2427742"/>
          <a:ext cx="7355840" cy="4389121"/>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1615440" y="1412079"/>
            <a:ext cx="9831388" cy="1015663"/>
          </a:xfrm>
          <a:prstGeom prst="rect">
            <a:avLst/>
          </a:prstGeom>
          <a:noFill/>
        </p:spPr>
        <p:txBody>
          <a:bodyPr wrap="square" rtlCol="0">
            <a:spAutoFit/>
          </a:bodyPr>
          <a:lstStyle/>
          <a:p>
            <a:pPr algn="just"/>
            <a:r>
              <a:rPr lang="en-US" sz="2000" dirty="0"/>
              <a:t>The primary reasons consumers prefer other brands over </a:t>
            </a:r>
            <a:r>
              <a:rPr lang="en-US" sz="2000" dirty="0" err="1"/>
              <a:t>CodeX</a:t>
            </a:r>
            <a:r>
              <a:rPr lang="en-US" sz="2000" dirty="0"/>
              <a:t> are:</a:t>
            </a:r>
          </a:p>
          <a:p>
            <a:pPr marL="285750" lvl="0" indent="-285750" algn="just">
              <a:buFont typeface="Arial" panose="020B0604020202020204" pitchFamily="34" charset="0"/>
              <a:buChar char="•"/>
            </a:pPr>
            <a:r>
              <a:rPr lang="en-US" sz="2000" dirty="0"/>
              <a:t>Brand reputation</a:t>
            </a:r>
          </a:p>
          <a:p>
            <a:pPr marL="285750" lvl="0" indent="-285750" algn="just">
              <a:buFont typeface="Arial" panose="020B0604020202020204" pitchFamily="34" charset="0"/>
              <a:buChar char="•"/>
            </a:pPr>
            <a:r>
              <a:rPr lang="en-US" sz="2000" dirty="0"/>
              <a:t>Taste/flavor </a:t>
            </a:r>
            <a:r>
              <a:rPr lang="en-US" sz="2000" dirty="0" smtClean="0"/>
              <a:t>preference</a:t>
            </a:r>
            <a:endParaRPr lang="en-US" sz="2000" dirty="0"/>
          </a:p>
        </p:txBody>
      </p:sp>
      <p:sp>
        <p:nvSpPr>
          <p:cNvPr id="6" name="Slide Number Placeholder 5"/>
          <p:cNvSpPr>
            <a:spLocks noGrp="1"/>
          </p:cNvSpPr>
          <p:nvPr>
            <p:ph type="sldNum" sz="quarter" idx="12"/>
          </p:nvPr>
        </p:nvSpPr>
        <p:spPr/>
        <p:txBody>
          <a:bodyPr/>
          <a:lstStyle/>
          <a:p>
            <a:fld id="{F0866223-1C80-4C3A-B0E5-7B8169EB2B6A}" type="slidenum">
              <a:rPr lang="en-US" smtClean="0"/>
              <a:t>13</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718953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906" y="113227"/>
            <a:ext cx="12862560" cy="1158516"/>
          </a:xfrm>
        </p:spPr>
        <p:txBody>
          <a:bodyPr>
            <a:normAutofit/>
          </a:bodyPr>
          <a:lstStyle/>
          <a:p>
            <a:r>
              <a:rPr lang="en-US" sz="3200" dirty="0"/>
              <a:t>Marketing Channels and Brand Awareness</a:t>
            </a:r>
          </a:p>
        </p:txBody>
      </p:sp>
      <p:sp>
        <p:nvSpPr>
          <p:cNvPr id="3" name="Content Placeholder 2"/>
          <p:cNvSpPr>
            <a:spLocks noGrp="1"/>
          </p:cNvSpPr>
          <p:nvPr>
            <p:ph idx="1"/>
          </p:nvPr>
        </p:nvSpPr>
        <p:spPr>
          <a:xfrm>
            <a:off x="892492" y="1271743"/>
            <a:ext cx="7555548" cy="446668"/>
          </a:xfrm>
        </p:spPr>
        <p:txBody>
          <a:bodyPr>
            <a:normAutofit/>
          </a:bodyPr>
          <a:lstStyle/>
          <a:p>
            <a:pPr>
              <a:buFont typeface="Wingdings" panose="05000000000000000000" pitchFamily="2" charset="2"/>
              <a:buChar char="q"/>
            </a:pPr>
            <a:r>
              <a:rPr lang="en-US" sz="1400" dirty="0">
                <a:solidFill>
                  <a:schemeClr val="accent6">
                    <a:lumMod val="75000"/>
                  </a:schemeClr>
                </a:solidFill>
              </a:rPr>
              <a:t>Which marketing channel can be used to reach more customers</a:t>
            </a:r>
            <a:r>
              <a:rPr lang="en-US" sz="1400" dirty="0" smtClean="0">
                <a:solidFill>
                  <a:schemeClr val="accent6">
                    <a:lumMod val="75000"/>
                  </a:schemeClr>
                </a:solidFill>
              </a:rPr>
              <a:t>?</a:t>
            </a:r>
            <a:endParaRPr lang="en-US" sz="1400" dirty="0">
              <a:solidFill>
                <a:schemeClr val="accent6">
                  <a:lumMod val="75000"/>
                </a:schemeClr>
              </a:solidFill>
            </a:endParaRPr>
          </a:p>
        </p:txBody>
      </p:sp>
      <p:graphicFrame>
        <p:nvGraphicFramePr>
          <p:cNvPr id="4" name="Chart 3"/>
          <p:cNvGraphicFramePr/>
          <p:nvPr>
            <p:extLst>
              <p:ext uri="{D42A27DB-BD31-4B8C-83A1-F6EECF244321}">
                <p14:modId xmlns:p14="http://schemas.microsoft.com/office/powerpoint/2010/main" val="3110343896"/>
              </p:ext>
            </p:extLst>
          </p:nvPr>
        </p:nvGraphicFramePr>
        <p:xfrm>
          <a:off x="2807097" y="2621280"/>
          <a:ext cx="6716554" cy="416560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892492" y="1718411"/>
            <a:ext cx="10608628" cy="707886"/>
          </a:xfrm>
          <a:prstGeom prst="rect">
            <a:avLst/>
          </a:prstGeom>
          <a:noFill/>
        </p:spPr>
        <p:txBody>
          <a:bodyPr wrap="square" rtlCol="0">
            <a:spAutoFit/>
          </a:bodyPr>
          <a:lstStyle/>
          <a:p>
            <a:pPr algn="just"/>
            <a:r>
              <a:rPr lang="en-US" sz="2000" dirty="0"/>
              <a:t>The marketing channels that can reach the most customers are online ads and TV commercials, with 4020 and 2688 respondents exposed to them, respectively.</a:t>
            </a:r>
          </a:p>
        </p:txBody>
      </p:sp>
      <p:sp>
        <p:nvSpPr>
          <p:cNvPr id="6" name="Slide Number Placeholder 5"/>
          <p:cNvSpPr>
            <a:spLocks noGrp="1"/>
          </p:cNvSpPr>
          <p:nvPr>
            <p:ph type="sldNum" sz="quarter" idx="12"/>
          </p:nvPr>
        </p:nvSpPr>
        <p:spPr/>
        <p:txBody>
          <a:bodyPr/>
          <a:lstStyle/>
          <a:p>
            <a:fld id="{F0866223-1C80-4C3A-B0E5-7B8169EB2B6A}" type="slidenum">
              <a:rPr lang="en-US" smtClean="0"/>
              <a:t>14</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426761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074" y="248391"/>
            <a:ext cx="11702473" cy="1004570"/>
          </a:xfrm>
        </p:spPr>
        <p:txBody>
          <a:bodyPr/>
          <a:lstStyle/>
          <a:p>
            <a:r>
              <a:rPr lang="en-US" dirty="0"/>
              <a:t>Marketing Channels and Brand Awareness</a:t>
            </a:r>
          </a:p>
        </p:txBody>
      </p:sp>
      <p:sp>
        <p:nvSpPr>
          <p:cNvPr id="3" name="Content Placeholder 2"/>
          <p:cNvSpPr>
            <a:spLocks noGrp="1"/>
          </p:cNvSpPr>
          <p:nvPr>
            <p:ph idx="1"/>
          </p:nvPr>
        </p:nvSpPr>
        <p:spPr>
          <a:xfrm>
            <a:off x="1029652" y="2274993"/>
            <a:ext cx="9089708" cy="559647"/>
          </a:xfrm>
        </p:spPr>
        <p:txBody>
          <a:bodyPr>
            <a:normAutofit/>
          </a:bodyPr>
          <a:lstStyle/>
          <a:p>
            <a:pPr>
              <a:buFont typeface="Wingdings" panose="05000000000000000000" pitchFamily="2" charset="2"/>
              <a:buChar char="q"/>
            </a:pPr>
            <a:r>
              <a:rPr lang="en-US" sz="1400" dirty="0">
                <a:solidFill>
                  <a:schemeClr val="accent6">
                    <a:lumMod val="75000"/>
                  </a:schemeClr>
                </a:solidFill>
              </a:rPr>
              <a:t>How effective are different marketing strategies and channels in reaching our customers</a:t>
            </a:r>
            <a:r>
              <a:rPr lang="en-US" sz="1400" dirty="0" smtClean="0">
                <a:solidFill>
                  <a:schemeClr val="accent6">
                    <a:lumMod val="75000"/>
                  </a:schemeClr>
                </a:solidFill>
              </a:rPr>
              <a:t>?</a:t>
            </a:r>
            <a:endParaRPr lang="en-US" sz="1400" dirty="0">
              <a:solidFill>
                <a:schemeClr val="accent6">
                  <a:lumMod val="75000"/>
                </a:schemeClr>
              </a:solidFill>
            </a:endParaRPr>
          </a:p>
        </p:txBody>
      </p:sp>
      <p:sp>
        <p:nvSpPr>
          <p:cNvPr id="4" name="TextBox 3"/>
          <p:cNvSpPr txBox="1"/>
          <p:nvPr/>
        </p:nvSpPr>
        <p:spPr>
          <a:xfrm rot="10800000" flipV="1">
            <a:off x="1029652" y="2834640"/>
            <a:ext cx="10247948" cy="1323439"/>
          </a:xfrm>
          <a:prstGeom prst="rect">
            <a:avLst/>
          </a:prstGeom>
          <a:noFill/>
        </p:spPr>
        <p:txBody>
          <a:bodyPr wrap="square" rtlCol="0">
            <a:spAutoFit/>
          </a:bodyPr>
          <a:lstStyle/>
          <a:p>
            <a:pPr algn="just"/>
            <a:r>
              <a:rPr lang="en-US" sz="2000" dirty="0"/>
              <a:t>Online ads and TV commercials stand out as highly effective channels, reaching 4020 and 2688 respondents, respectively. In comparison, outdoor billboards, other channels, and print media have lower but still significant reach, engaging 1226, 1225, and 841 respondents, respectively.</a:t>
            </a:r>
          </a:p>
        </p:txBody>
      </p:sp>
      <p:sp>
        <p:nvSpPr>
          <p:cNvPr id="5" name="Slide Number Placeholder 4"/>
          <p:cNvSpPr>
            <a:spLocks noGrp="1"/>
          </p:cNvSpPr>
          <p:nvPr>
            <p:ph type="sldNum" sz="quarter" idx="12"/>
          </p:nvPr>
        </p:nvSpPr>
        <p:spPr/>
        <p:txBody>
          <a:bodyPr/>
          <a:lstStyle/>
          <a:p>
            <a:fld id="{F0866223-1C80-4C3A-B0E5-7B8169EB2B6A}" type="slidenum">
              <a:rPr lang="en-US" smtClean="0"/>
              <a:t>15</a:t>
            </a:fld>
            <a:endParaRPr lang="en-US"/>
          </a:p>
        </p:txBody>
      </p:sp>
      <p:sp>
        <p:nvSpPr>
          <p:cNvPr id="6" name="Footer Placeholder 5"/>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6041764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3652" y="1"/>
            <a:ext cx="8534400" cy="1107439"/>
          </a:xfrm>
        </p:spPr>
        <p:txBody>
          <a:bodyPr>
            <a:normAutofit/>
          </a:bodyPr>
          <a:lstStyle/>
          <a:p>
            <a:r>
              <a:rPr lang="en-US" sz="3600" dirty="0"/>
              <a:t>Brand </a:t>
            </a:r>
            <a:r>
              <a:rPr lang="en-US" sz="3600" dirty="0" smtClean="0"/>
              <a:t>Penetration</a:t>
            </a:r>
            <a:endParaRPr lang="en-US" sz="3600" dirty="0"/>
          </a:p>
        </p:txBody>
      </p:sp>
      <p:sp>
        <p:nvSpPr>
          <p:cNvPr id="3" name="Content Placeholder 2"/>
          <p:cNvSpPr>
            <a:spLocks noGrp="1"/>
          </p:cNvSpPr>
          <p:nvPr>
            <p:ph idx="1"/>
          </p:nvPr>
        </p:nvSpPr>
        <p:spPr>
          <a:xfrm>
            <a:off x="1077627" y="1185162"/>
            <a:ext cx="5506974" cy="348860"/>
          </a:xfrm>
        </p:spPr>
        <p:txBody>
          <a:bodyPr>
            <a:normAutofit fontScale="70000" lnSpcReduction="20000"/>
          </a:bodyPr>
          <a:lstStyle/>
          <a:p>
            <a:pPr>
              <a:buFont typeface="Wingdings" panose="05000000000000000000" pitchFamily="2" charset="2"/>
              <a:buChar char="q"/>
            </a:pPr>
            <a:r>
              <a:rPr lang="en-US" dirty="0">
                <a:solidFill>
                  <a:schemeClr val="accent6">
                    <a:lumMod val="75000"/>
                  </a:schemeClr>
                </a:solidFill>
              </a:rPr>
              <a:t>What do people think about our brand? (Overall rating</a:t>
            </a:r>
            <a:r>
              <a:rPr lang="en-US" dirty="0" smtClean="0">
                <a:solidFill>
                  <a:schemeClr val="accent6">
                    <a:lumMod val="75000"/>
                  </a:schemeClr>
                </a:solidFill>
              </a:rPr>
              <a:t>)</a:t>
            </a:r>
            <a:endParaRPr lang="en-US" dirty="0">
              <a:solidFill>
                <a:schemeClr val="accent6">
                  <a:lumMod val="75000"/>
                </a:schemeClr>
              </a:solidFill>
            </a:endParaRPr>
          </a:p>
        </p:txBody>
      </p:sp>
      <p:graphicFrame>
        <p:nvGraphicFramePr>
          <p:cNvPr id="4" name="Chart 3"/>
          <p:cNvGraphicFramePr/>
          <p:nvPr>
            <p:extLst>
              <p:ext uri="{D42A27DB-BD31-4B8C-83A1-F6EECF244321}">
                <p14:modId xmlns:p14="http://schemas.microsoft.com/office/powerpoint/2010/main" val="1461233889"/>
              </p:ext>
            </p:extLst>
          </p:nvPr>
        </p:nvGraphicFramePr>
        <p:xfrm>
          <a:off x="4011278" y="2512290"/>
          <a:ext cx="6832213" cy="446762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1077627" y="1597888"/>
            <a:ext cx="10532482" cy="1015663"/>
          </a:xfrm>
          <a:prstGeom prst="rect">
            <a:avLst/>
          </a:prstGeom>
          <a:noFill/>
        </p:spPr>
        <p:txBody>
          <a:bodyPr wrap="square" rtlCol="0">
            <a:spAutoFit/>
          </a:bodyPr>
          <a:lstStyle/>
          <a:p>
            <a:pPr algn="just"/>
            <a:r>
              <a:rPr lang="en-US" sz="2000" dirty="0" err="1"/>
              <a:t>CodeX</a:t>
            </a:r>
            <a:r>
              <a:rPr lang="en-US" sz="2000" dirty="0"/>
              <a:t> demonstrates a competitive 3.3 rating, aligning with industry standards. Enhancing taste profiles and expanding product availability channels are imperative to drive consumer satisfaction and maintain market relevance</a:t>
            </a:r>
            <a:r>
              <a:rPr lang="en-US" sz="2000" dirty="0" smtClean="0"/>
              <a:t>.</a:t>
            </a:r>
            <a:endParaRPr lang="en-US" sz="2000" dirty="0"/>
          </a:p>
        </p:txBody>
      </p:sp>
      <p:sp>
        <p:nvSpPr>
          <p:cNvPr id="6" name="Slide Number Placeholder 5"/>
          <p:cNvSpPr>
            <a:spLocks noGrp="1"/>
          </p:cNvSpPr>
          <p:nvPr>
            <p:ph type="sldNum" sz="quarter" idx="12"/>
          </p:nvPr>
        </p:nvSpPr>
        <p:spPr/>
        <p:txBody>
          <a:bodyPr/>
          <a:lstStyle/>
          <a:p>
            <a:fld id="{F0866223-1C80-4C3A-B0E5-7B8169EB2B6A}" type="slidenum">
              <a:rPr lang="en-US" smtClean="0"/>
              <a:t>16</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5956254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0779" y="0"/>
            <a:ext cx="10353761" cy="932688"/>
          </a:xfrm>
        </p:spPr>
        <p:txBody>
          <a:bodyPr>
            <a:normAutofit/>
          </a:bodyPr>
          <a:lstStyle/>
          <a:p>
            <a:r>
              <a:rPr lang="en-US" sz="3600" dirty="0"/>
              <a:t>Brand Penetration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527604206"/>
              </p:ext>
            </p:extLst>
          </p:nvPr>
        </p:nvGraphicFramePr>
        <p:xfrm>
          <a:off x="895591" y="932688"/>
          <a:ext cx="10644135" cy="5315712"/>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p:cNvSpPr>
            <a:spLocks noGrp="1"/>
          </p:cNvSpPr>
          <p:nvPr>
            <p:ph type="sldNum" sz="quarter" idx="12"/>
          </p:nvPr>
        </p:nvSpPr>
        <p:spPr/>
        <p:txBody>
          <a:bodyPr/>
          <a:lstStyle/>
          <a:p>
            <a:fld id="{F0866223-1C80-4C3A-B0E5-7B8169EB2B6A}" type="slidenum">
              <a:rPr lang="en-US" smtClean="0"/>
              <a:t>17</a:t>
            </a:fld>
            <a:endParaRPr lang="en-US"/>
          </a:p>
        </p:txBody>
      </p:sp>
      <p:sp>
        <p:nvSpPr>
          <p:cNvPr id="6" name="Footer Placeholder 5"/>
          <p:cNvSpPr>
            <a:spLocks noGrp="1"/>
          </p:cNvSpPr>
          <p:nvPr>
            <p:ph type="ftr" sz="quarter" idx="11"/>
          </p:nvPr>
        </p:nvSpPr>
        <p:spPr>
          <a:xfrm>
            <a:off x="895591" y="6065837"/>
            <a:ext cx="6672865" cy="365125"/>
          </a:xfrm>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5811771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0740" y="0"/>
            <a:ext cx="10353761" cy="993546"/>
          </a:xfrm>
        </p:spPr>
        <p:txBody>
          <a:bodyPr>
            <a:normAutofit/>
          </a:bodyPr>
          <a:lstStyle/>
          <a:p>
            <a:r>
              <a:rPr lang="en-US" sz="3600" dirty="0"/>
              <a:t>Brand Penetration</a:t>
            </a:r>
          </a:p>
        </p:txBody>
      </p:sp>
      <p:sp>
        <p:nvSpPr>
          <p:cNvPr id="3" name="Content Placeholder 2"/>
          <p:cNvSpPr>
            <a:spLocks noGrp="1"/>
          </p:cNvSpPr>
          <p:nvPr>
            <p:ph idx="1"/>
          </p:nvPr>
        </p:nvSpPr>
        <p:spPr>
          <a:xfrm>
            <a:off x="574121" y="1145027"/>
            <a:ext cx="5541869" cy="583128"/>
          </a:xfrm>
        </p:spPr>
        <p:txBody>
          <a:bodyPr>
            <a:normAutofit/>
          </a:bodyPr>
          <a:lstStyle/>
          <a:p>
            <a:pPr>
              <a:buFont typeface="Wingdings" panose="05000000000000000000" pitchFamily="2" charset="2"/>
              <a:buChar char="q"/>
            </a:pPr>
            <a:r>
              <a:rPr lang="en-US" sz="1400" dirty="0">
                <a:solidFill>
                  <a:schemeClr val="accent6">
                    <a:lumMod val="75000"/>
                  </a:schemeClr>
                </a:solidFill>
                <a:effectLst/>
              </a:rPr>
              <a:t>Which cities do we need to focus more on</a:t>
            </a:r>
            <a:r>
              <a:rPr lang="en-US" sz="1400" dirty="0" smtClean="0">
                <a:solidFill>
                  <a:schemeClr val="accent6">
                    <a:lumMod val="75000"/>
                  </a:schemeClr>
                </a:solidFill>
                <a:effectLst/>
              </a:rPr>
              <a:t>?</a:t>
            </a:r>
            <a:endParaRPr lang="en-US" sz="1400" dirty="0">
              <a:solidFill>
                <a:schemeClr val="accent6">
                  <a:lumMod val="75000"/>
                </a:schemeClr>
              </a:solidFill>
              <a:effectLst/>
            </a:endParaRPr>
          </a:p>
        </p:txBody>
      </p:sp>
      <p:graphicFrame>
        <p:nvGraphicFramePr>
          <p:cNvPr id="4" name="Chart 3"/>
          <p:cNvGraphicFramePr/>
          <p:nvPr>
            <p:extLst>
              <p:ext uri="{D42A27DB-BD31-4B8C-83A1-F6EECF244321}">
                <p14:modId xmlns:p14="http://schemas.microsoft.com/office/powerpoint/2010/main" val="1756432944"/>
              </p:ext>
            </p:extLst>
          </p:nvPr>
        </p:nvGraphicFramePr>
        <p:xfrm>
          <a:off x="5666232" y="2438841"/>
          <a:ext cx="6312408" cy="441915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574120" y="1556758"/>
            <a:ext cx="11211479" cy="1015663"/>
          </a:xfrm>
          <a:prstGeom prst="rect">
            <a:avLst/>
          </a:prstGeom>
          <a:noFill/>
        </p:spPr>
        <p:txBody>
          <a:bodyPr wrap="square" rtlCol="0">
            <a:spAutoFit/>
          </a:bodyPr>
          <a:lstStyle/>
          <a:p>
            <a:pPr algn="just"/>
            <a:r>
              <a:rPr lang="en-US" sz="2000" dirty="0"/>
              <a:t>Cities such as Bangalore, Hyderabad, and Mumbai exhibit a higher proportion of neutral perceptions, indicating areas where focused efforts are needed to shift consumer sentiment towards positivity and enhance brand perception</a:t>
            </a:r>
            <a:r>
              <a:rPr lang="en-US" sz="2000" dirty="0" smtClean="0"/>
              <a:t>.</a:t>
            </a:r>
            <a:endParaRPr lang="en-US" sz="2000" dirty="0"/>
          </a:p>
        </p:txBody>
      </p:sp>
      <p:sp>
        <p:nvSpPr>
          <p:cNvPr id="6" name="Slide Number Placeholder 5"/>
          <p:cNvSpPr>
            <a:spLocks noGrp="1"/>
          </p:cNvSpPr>
          <p:nvPr>
            <p:ph type="sldNum" sz="quarter" idx="12"/>
          </p:nvPr>
        </p:nvSpPr>
        <p:spPr/>
        <p:txBody>
          <a:bodyPr/>
          <a:lstStyle/>
          <a:p>
            <a:fld id="{F0866223-1C80-4C3A-B0E5-7B8169EB2B6A}" type="slidenum">
              <a:rPr lang="en-US" smtClean="0"/>
              <a:t>18</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16988984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5256" y="132041"/>
            <a:ext cx="10353761" cy="911793"/>
          </a:xfrm>
        </p:spPr>
        <p:txBody>
          <a:bodyPr>
            <a:normAutofit/>
          </a:bodyPr>
          <a:lstStyle/>
          <a:p>
            <a:r>
              <a:rPr lang="en-US" sz="3600" dirty="0">
                <a:effectLst>
                  <a:outerShdw blurRad="38100" dist="38100" dir="2700000" algn="tl">
                    <a:srgbClr val="000000">
                      <a:alpha val="43137"/>
                    </a:srgbClr>
                  </a:outerShdw>
                </a:effectLst>
              </a:rPr>
              <a:t>Purchase Behavior</a:t>
            </a:r>
          </a:p>
        </p:txBody>
      </p:sp>
      <p:sp>
        <p:nvSpPr>
          <p:cNvPr id="3" name="Content Placeholder 2"/>
          <p:cNvSpPr>
            <a:spLocks noGrp="1"/>
          </p:cNvSpPr>
          <p:nvPr>
            <p:ph idx="1"/>
          </p:nvPr>
        </p:nvSpPr>
        <p:spPr>
          <a:xfrm>
            <a:off x="947538" y="1352963"/>
            <a:ext cx="5999208" cy="499621"/>
          </a:xfrm>
        </p:spPr>
        <p:txBody>
          <a:bodyPr>
            <a:normAutofit/>
          </a:bodyPr>
          <a:lstStyle/>
          <a:p>
            <a:pPr>
              <a:buFont typeface="Wingdings" panose="05000000000000000000" pitchFamily="2" charset="2"/>
              <a:buChar char="q"/>
            </a:pPr>
            <a:r>
              <a:rPr lang="en-US" sz="1400" dirty="0">
                <a:solidFill>
                  <a:schemeClr val="accent6">
                    <a:lumMod val="75000"/>
                  </a:schemeClr>
                </a:solidFill>
                <a:effectLst/>
              </a:rPr>
              <a:t>Where do respondents prefer to purchase energy drinks</a:t>
            </a:r>
            <a:r>
              <a:rPr lang="en-US" sz="1400" dirty="0" smtClean="0">
                <a:solidFill>
                  <a:schemeClr val="accent6">
                    <a:lumMod val="75000"/>
                  </a:schemeClr>
                </a:solidFill>
                <a:effectLst/>
              </a:rPr>
              <a:t>?</a:t>
            </a:r>
            <a:endParaRPr lang="en-US" sz="1400" dirty="0">
              <a:solidFill>
                <a:schemeClr val="accent6">
                  <a:lumMod val="75000"/>
                </a:schemeClr>
              </a:solidFill>
              <a:effectLst/>
            </a:endParaRPr>
          </a:p>
        </p:txBody>
      </p:sp>
      <p:graphicFrame>
        <p:nvGraphicFramePr>
          <p:cNvPr id="4" name="Chart 3"/>
          <p:cNvGraphicFramePr/>
          <p:nvPr>
            <p:extLst>
              <p:ext uri="{D42A27DB-BD31-4B8C-83A1-F6EECF244321}">
                <p14:modId xmlns:p14="http://schemas.microsoft.com/office/powerpoint/2010/main" val="2828696877"/>
              </p:ext>
            </p:extLst>
          </p:nvPr>
        </p:nvGraphicFramePr>
        <p:xfrm>
          <a:off x="3206527" y="2558291"/>
          <a:ext cx="6471221" cy="416579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947539" y="1852584"/>
            <a:ext cx="10279261" cy="1015663"/>
          </a:xfrm>
          <a:prstGeom prst="rect">
            <a:avLst/>
          </a:prstGeom>
          <a:noFill/>
        </p:spPr>
        <p:txBody>
          <a:bodyPr wrap="square" rtlCol="0">
            <a:spAutoFit/>
          </a:bodyPr>
          <a:lstStyle/>
          <a:p>
            <a:pPr algn="just"/>
            <a:r>
              <a:rPr lang="en-US" sz="2000" dirty="0"/>
              <a:t>Respondents prefer purchasing energy drinks from supermarkets, with 4494 indicating this as their preferred purchase location.</a:t>
            </a:r>
          </a:p>
          <a:p>
            <a:pPr algn="just"/>
            <a:endParaRPr lang="en-US" sz="2000" dirty="0"/>
          </a:p>
        </p:txBody>
      </p:sp>
      <p:sp>
        <p:nvSpPr>
          <p:cNvPr id="6" name="Slide Number Placeholder 5"/>
          <p:cNvSpPr>
            <a:spLocks noGrp="1"/>
          </p:cNvSpPr>
          <p:nvPr>
            <p:ph type="sldNum" sz="quarter" idx="12"/>
          </p:nvPr>
        </p:nvSpPr>
        <p:spPr/>
        <p:txBody>
          <a:bodyPr/>
          <a:lstStyle/>
          <a:p>
            <a:fld id="{F0866223-1C80-4C3A-B0E5-7B8169EB2B6A}" type="slidenum">
              <a:rPr lang="en-US" smtClean="0"/>
              <a:t>19</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1307424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892" y="313604"/>
            <a:ext cx="11311128" cy="989924"/>
          </a:xfrm>
        </p:spPr>
        <p:txBody>
          <a:bodyPr/>
          <a:lstStyle/>
          <a:p>
            <a:pPr algn="ctr"/>
            <a:r>
              <a:rPr lang="en-US" dirty="0" err="1"/>
              <a:t>CodeX</a:t>
            </a:r>
            <a:r>
              <a:rPr lang="en-US" dirty="0"/>
              <a:t> A: German </a:t>
            </a:r>
            <a:r>
              <a:rPr lang="en-US" dirty="0" err="1"/>
              <a:t>Beveraging</a:t>
            </a:r>
            <a:r>
              <a:rPr lang="en-US" dirty="0"/>
              <a:t> Company</a:t>
            </a:r>
          </a:p>
        </p:txBody>
      </p:sp>
      <p:sp>
        <p:nvSpPr>
          <p:cNvPr id="3" name="Content Placeholder 2"/>
          <p:cNvSpPr>
            <a:spLocks noGrp="1"/>
          </p:cNvSpPr>
          <p:nvPr>
            <p:ph idx="1"/>
          </p:nvPr>
        </p:nvSpPr>
        <p:spPr>
          <a:xfrm>
            <a:off x="1080452" y="1672336"/>
            <a:ext cx="9557068" cy="4322064"/>
          </a:xfrm>
        </p:spPr>
        <p:txBody>
          <a:bodyPr>
            <a:noAutofit/>
          </a:bodyPr>
          <a:lstStyle/>
          <a:p>
            <a:r>
              <a:rPr lang="en-US" sz="2400" dirty="0" err="1" smtClean="0">
                <a:cs typeface="Times New Roman" panose="02020603050405020304" pitchFamily="18" charset="0"/>
              </a:rPr>
              <a:t>CodeX</a:t>
            </a:r>
            <a:r>
              <a:rPr lang="en-US" sz="2400" dirty="0" smtClean="0">
                <a:cs typeface="Times New Roman" panose="02020603050405020304" pitchFamily="18" charset="0"/>
              </a:rPr>
              <a:t> </a:t>
            </a:r>
            <a:r>
              <a:rPr lang="en-US" sz="2400" dirty="0">
                <a:cs typeface="Times New Roman" panose="02020603050405020304" pitchFamily="18" charset="0"/>
              </a:rPr>
              <a:t>A is a prominent German beverage company.</a:t>
            </a:r>
          </a:p>
          <a:p>
            <a:r>
              <a:rPr lang="en-US" sz="2400" dirty="0" smtClean="0">
                <a:cs typeface="Times New Roman" panose="02020603050405020304" pitchFamily="18" charset="0"/>
              </a:rPr>
              <a:t>Specializes </a:t>
            </a:r>
            <a:r>
              <a:rPr lang="en-US" sz="2400" dirty="0">
                <a:cs typeface="Times New Roman" panose="02020603050405020304" pitchFamily="18" charset="0"/>
              </a:rPr>
              <a:t>in the production of energy drinks.</a:t>
            </a:r>
          </a:p>
          <a:p>
            <a:r>
              <a:rPr lang="en-US" sz="2400" dirty="0" smtClean="0">
                <a:cs typeface="Times New Roman" panose="02020603050405020304" pitchFamily="18" charset="0"/>
              </a:rPr>
              <a:t>Holds </a:t>
            </a:r>
            <a:r>
              <a:rPr lang="en-US" sz="2400" dirty="0">
                <a:cs typeface="Times New Roman" panose="02020603050405020304" pitchFamily="18" charset="0"/>
              </a:rPr>
              <a:t>a strong position in the energy drink market.</a:t>
            </a:r>
          </a:p>
          <a:p>
            <a:r>
              <a:rPr lang="en-US" sz="2400" dirty="0" smtClean="0">
                <a:cs typeface="Times New Roman" panose="02020603050405020304" pitchFamily="18" charset="0"/>
              </a:rPr>
              <a:t>Known </a:t>
            </a:r>
            <a:r>
              <a:rPr lang="en-US" sz="2400" dirty="0">
                <a:cs typeface="Times New Roman" panose="02020603050405020304" pitchFamily="18" charset="0"/>
              </a:rPr>
              <a:t>for its innovative products and high-quality formulations.</a:t>
            </a:r>
          </a:p>
          <a:p>
            <a:r>
              <a:rPr lang="en-US" sz="2400" dirty="0" smtClean="0">
                <a:cs typeface="Times New Roman" panose="02020603050405020304" pitchFamily="18" charset="0"/>
              </a:rPr>
              <a:t>Captures </a:t>
            </a:r>
            <a:r>
              <a:rPr lang="en-US" sz="2400" dirty="0">
                <a:cs typeface="Times New Roman" panose="02020603050405020304" pitchFamily="18" charset="0"/>
              </a:rPr>
              <a:t>a significant market share through strategic marketing efforts.</a:t>
            </a:r>
          </a:p>
          <a:p>
            <a:r>
              <a:rPr lang="en-US" sz="2400" dirty="0" smtClean="0">
                <a:cs typeface="Times New Roman" panose="02020603050405020304" pitchFamily="18" charset="0"/>
              </a:rPr>
              <a:t>Thrives </a:t>
            </a:r>
            <a:r>
              <a:rPr lang="en-US" sz="2400" dirty="0">
                <a:cs typeface="Times New Roman" panose="02020603050405020304" pitchFamily="18" charset="0"/>
              </a:rPr>
              <a:t>in the competitive beverage industry.</a:t>
            </a:r>
          </a:p>
        </p:txBody>
      </p:sp>
      <p:sp>
        <p:nvSpPr>
          <p:cNvPr id="4" name="Slide Number Placeholder 3"/>
          <p:cNvSpPr>
            <a:spLocks noGrp="1"/>
          </p:cNvSpPr>
          <p:nvPr>
            <p:ph type="sldNum" sz="quarter" idx="12"/>
          </p:nvPr>
        </p:nvSpPr>
        <p:spPr/>
        <p:txBody>
          <a:bodyPr/>
          <a:lstStyle/>
          <a:p>
            <a:fld id="{F0866223-1C80-4C3A-B0E5-7B8169EB2B6A}" type="slidenum">
              <a:rPr lang="en-US" smtClean="0"/>
              <a:t>2</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110737957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5238" y="147514"/>
            <a:ext cx="10353761" cy="978408"/>
          </a:xfrm>
        </p:spPr>
        <p:txBody>
          <a:bodyPr>
            <a:normAutofit/>
          </a:bodyPr>
          <a:lstStyle/>
          <a:p>
            <a:r>
              <a:rPr lang="en-US" sz="3600" dirty="0">
                <a:effectLst>
                  <a:outerShdw blurRad="38100" dist="38100" dir="2700000" algn="tl">
                    <a:srgbClr val="000000">
                      <a:alpha val="43137"/>
                    </a:srgbClr>
                  </a:outerShdw>
                </a:effectLst>
              </a:rPr>
              <a:t>Purchase Behavior</a:t>
            </a:r>
          </a:p>
        </p:txBody>
      </p:sp>
      <p:sp>
        <p:nvSpPr>
          <p:cNvPr id="3" name="Content Placeholder 2"/>
          <p:cNvSpPr>
            <a:spLocks noGrp="1"/>
          </p:cNvSpPr>
          <p:nvPr>
            <p:ph idx="1"/>
          </p:nvPr>
        </p:nvSpPr>
        <p:spPr>
          <a:xfrm>
            <a:off x="1390478" y="1323735"/>
            <a:ext cx="7611282" cy="939744"/>
          </a:xfrm>
        </p:spPr>
        <p:txBody>
          <a:bodyPr>
            <a:normAutofit/>
          </a:bodyPr>
          <a:lstStyle/>
          <a:p>
            <a:pPr>
              <a:buFont typeface="Wingdings" panose="05000000000000000000" pitchFamily="2" charset="2"/>
              <a:buChar char="q"/>
            </a:pPr>
            <a:r>
              <a:rPr lang="en-US" sz="1400" dirty="0">
                <a:solidFill>
                  <a:schemeClr val="accent6">
                    <a:lumMod val="75000"/>
                  </a:schemeClr>
                </a:solidFill>
                <a:effectLst/>
              </a:rPr>
              <a:t>What are the typical consumption situations for energy drinks among respondents</a:t>
            </a:r>
            <a:r>
              <a:rPr lang="en-US" sz="1400" dirty="0" smtClean="0">
                <a:solidFill>
                  <a:schemeClr val="accent6">
                    <a:lumMod val="75000"/>
                  </a:schemeClr>
                </a:solidFill>
                <a:effectLst/>
              </a:rPr>
              <a:t>?</a:t>
            </a:r>
            <a:endParaRPr lang="en-US" sz="1400" dirty="0">
              <a:solidFill>
                <a:schemeClr val="accent6">
                  <a:lumMod val="75000"/>
                </a:schemeClr>
              </a:solidFill>
              <a:effectLst/>
            </a:endParaRPr>
          </a:p>
        </p:txBody>
      </p:sp>
      <p:graphicFrame>
        <p:nvGraphicFramePr>
          <p:cNvPr id="4" name="Chart 3"/>
          <p:cNvGraphicFramePr/>
          <p:nvPr>
            <p:extLst>
              <p:ext uri="{D42A27DB-BD31-4B8C-83A1-F6EECF244321}">
                <p14:modId xmlns:p14="http://schemas.microsoft.com/office/powerpoint/2010/main" val="2104997910"/>
              </p:ext>
            </p:extLst>
          </p:nvPr>
        </p:nvGraphicFramePr>
        <p:xfrm>
          <a:off x="3096895" y="3045043"/>
          <a:ext cx="6067425" cy="3634105"/>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1390477" y="1831567"/>
            <a:ext cx="9763285" cy="1015663"/>
          </a:xfrm>
          <a:prstGeom prst="rect">
            <a:avLst/>
          </a:prstGeom>
          <a:noFill/>
        </p:spPr>
        <p:txBody>
          <a:bodyPr wrap="square" rtlCol="0">
            <a:spAutoFit/>
          </a:bodyPr>
          <a:lstStyle/>
          <a:p>
            <a:pPr algn="just"/>
            <a:r>
              <a:rPr lang="en-US" sz="2000" dirty="0"/>
              <a:t>P</a:t>
            </a:r>
            <a:r>
              <a:rPr lang="en-US" sz="2000" dirty="0" smtClean="0"/>
              <a:t>eople </a:t>
            </a:r>
            <a:r>
              <a:rPr lang="en-US" sz="2000" dirty="0"/>
              <a:t>consume energy drinks during work, study, or exercise, often preceding physical activity for an energy boost.</a:t>
            </a:r>
          </a:p>
          <a:p>
            <a:pPr algn="just"/>
            <a:endParaRPr lang="en-US" sz="2000" dirty="0"/>
          </a:p>
        </p:txBody>
      </p:sp>
      <p:sp>
        <p:nvSpPr>
          <p:cNvPr id="6" name="Slide Number Placeholder 5"/>
          <p:cNvSpPr>
            <a:spLocks noGrp="1"/>
          </p:cNvSpPr>
          <p:nvPr>
            <p:ph type="sldNum" sz="quarter" idx="12"/>
          </p:nvPr>
        </p:nvSpPr>
        <p:spPr/>
        <p:txBody>
          <a:bodyPr/>
          <a:lstStyle/>
          <a:p>
            <a:fld id="{F0866223-1C80-4C3A-B0E5-7B8169EB2B6A}" type="slidenum">
              <a:rPr lang="en-US" smtClean="0"/>
              <a:t>20</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9508329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6084" y="116744"/>
            <a:ext cx="10353761" cy="896112"/>
          </a:xfrm>
        </p:spPr>
        <p:txBody>
          <a:bodyPr>
            <a:normAutofit/>
          </a:bodyPr>
          <a:lstStyle/>
          <a:p>
            <a:r>
              <a:rPr lang="en-US" sz="3600" dirty="0">
                <a:effectLst>
                  <a:outerShdw blurRad="38100" dist="38100" dir="2700000" algn="tl">
                    <a:srgbClr val="000000">
                      <a:alpha val="43137"/>
                    </a:srgbClr>
                  </a:outerShdw>
                </a:effectLst>
              </a:rPr>
              <a:t>Purchase Behavior</a:t>
            </a:r>
          </a:p>
        </p:txBody>
      </p:sp>
      <p:sp>
        <p:nvSpPr>
          <p:cNvPr id="3" name="Content Placeholder 2"/>
          <p:cNvSpPr>
            <a:spLocks noGrp="1"/>
          </p:cNvSpPr>
          <p:nvPr>
            <p:ph idx="1"/>
          </p:nvPr>
        </p:nvSpPr>
        <p:spPr>
          <a:xfrm>
            <a:off x="806084" y="2114156"/>
            <a:ext cx="7230476" cy="830016"/>
          </a:xfrm>
        </p:spPr>
        <p:txBody>
          <a:bodyPr>
            <a:normAutofit/>
          </a:bodyPr>
          <a:lstStyle/>
          <a:p>
            <a:pPr algn="just">
              <a:buFont typeface="Wingdings" panose="05000000000000000000" pitchFamily="2" charset="2"/>
              <a:buChar char="q"/>
            </a:pPr>
            <a:r>
              <a:rPr lang="en-US" sz="1400" dirty="0">
                <a:solidFill>
                  <a:schemeClr val="accent6">
                    <a:lumMod val="75000"/>
                  </a:schemeClr>
                </a:solidFill>
                <a:effectLst/>
              </a:rPr>
              <a:t>What factors influence respondents' purchase decisions, such as price range and limited edition packaging</a:t>
            </a:r>
            <a:r>
              <a:rPr lang="en-US" sz="1400" dirty="0" smtClean="0">
                <a:solidFill>
                  <a:schemeClr val="accent6">
                    <a:lumMod val="75000"/>
                  </a:schemeClr>
                </a:solidFill>
                <a:effectLst/>
              </a:rPr>
              <a:t>?</a:t>
            </a:r>
            <a:endParaRPr lang="en-US" sz="1400" dirty="0">
              <a:solidFill>
                <a:schemeClr val="accent6">
                  <a:lumMod val="75000"/>
                </a:schemeClr>
              </a:solidFill>
              <a:effectLst/>
            </a:endParaRPr>
          </a:p>
        </p:txBody>
      </p:sp>
      <p:graphicFrame>
        <p:nvGraphicFramePr>
          <p:cNvPr id="4" name="Chart 3"/>
          <p:cNvGraphicFramePr/>
          <p:nvPr>
            <p:extLst>
              <p:ext uri="{D42A27DB-BD31-4B8C-83A1-F6EECF244321}">
                <p14:modId xmlns:p14="http://schemas.microsoft.com/office/powerpoint/2010/main" val="3494381499"/>
              </p:ext>
            </p:extLst>
          </p:nvPr>
        </p:nvGraphicFramePr>
        <p:xfrm>
          <a:off x="7691755" y="448056"/>
          <a:ext cx="4520184" cy="33449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p:nvPr>
            <p:extLst>
              <p:ext uri="{D42A27DB-BD31-4B8C-83A1-F6EECF244321}">
                <p14:modId xmlns:p14="http://schemas.microsoft.com/office/powerpoint/2010/main" val="3933774056"/>
              </p:ext>
            </p:extLst>
          </p:nvPr>
        </p:nvGraphicFramePr>
        <p:xfrm>
          <a:off x="7802880" y="3677920"/>
          <a:ext cx="4297934" cy="340868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806084" y="2862312"/>
            <a:ext cx="7565756" cy="1631216"/>
          </a:xfrm>
          <a:prstGeom prst="rect">
            <a:avLst/>
          </a:prstGeom>
          <a:noFill/>
        </p:spPr>
        <p:txBody>
          <a:bodyPr wrap="square" rtlCol="0">
            <a:spAutoFit/>
          </a:bodyPr>
          <a:lstStyle/>
          <a:p>
            <a:pPr algn="just"/>
            <a:r>
              <a:rPr lang="en-US" sz="2000" dirty="0" smtClean="0"/>
              <a:t>1- Price </a:t>
            </a:r>
            <a:r>
              <a:rPr lang="en-US" sz="2000" dirty="0"/>
              <a:t>range significantly influences purchase decisions, with a majority falling within the 50-99 and 100-150 ranges. </a:t>
            </a:r>
          </a:p>
          <a:p>
            <a:pPr algn="just"/>
            <a:endParaRPr lang="en-US" sz="2000" dirty="0" smtClean="0"/>
          </a:p>
          <a:p>
            <a:pPr algn="just"/>
            <a:r>
              <a:rPr lang="en-US" sz="2000" dirty="0" smtClean="0"/>
              <a:t>2- Limited </a:t>
            </a:r>
            <a:r>
              <a:rPr lang="en-US" sz="2000" dirty="0"/>
              <a:t>edition packaging is also influential, with a notable preference among respondents</a:t>
            </a:r>
            <a:r>
              <a:rPr lang="en-US" sz="2000" dirty="0" smtClean="0"/>
              <a:t>.</a:t>
            </a:r>
            <a:endParaRPr lang="en-US" sz="2000" dirty="0"/>
          </a:p>
        </p:txBody>
      </p:sp>
      <p:sp>
        <p:nvSpPr>
          <p:cNvPr id="8" name="Slide Number Placeholder 7"/>
          <p:cNvSpPr>
            <a:spLocks noGrp="1"/>
          </p:cNvSpPr>
          <p:nvPr>
            <p:ph type="sldNum" sz="quarter" idx="12"/>
          </p:nvPr>
        </p:nvSpPr>
        <p:spPr/>
        <p:txBody>
          <a:bodyPr/>
          <a:lstStyle/>
          <a:p>
            <a:fld id="{F0866223-1C80-4C3A-B0E5-7B8169EB2B6A}" type="slidenum">
              <a:rPr lang="en-US" smtClean="0"/>
              <a:t>21</a:t>
            </a:fld>
            <a:endParaRPr lang="en-US"/>
          </a:p>
        </p:txBody>
      </p:sp>
      <p:sp>
        <p:nvSpPr>
          <p:cNvPr id="9" name="Footer Placeholder 8"/>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17156451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4755" y="146390"/>
            <a:ext cx="10353761" cy="848801"/>
          </a:xfrm>
        </p:spPr>
        <p:txBody>
          <a:bodyPr>
            <a:normAutofit/>
          </a:bodyPr>
          <a:lstStyle/>
          <a:p>
            <a:r>
              <a:rPr lang="en-US" sz="3600" dirty="0">
                <a:effectLst>
                  <a:outerShdw blurRad="38100" dist="38100" dir="2700000" algn="tl">
                    <a:srgbClr val="000000">
                      <a:alpha val="43137"/>
                    </a:srgbClr>
                  </a:outerShdw>
                </a:effectLst>
              </a:rPr>
              <a:t>Product Development</a:t>
            </a:r>
          </a:p>
        </p:txBody>
      </p:sp>
      <p:sp>
        <p:nvSpPr>
          <p:cNvPr id="3" name="Content Placeholder 2"/>
          <p:cNvSpPr>
            <a:spLocks noGrp="1"/>
          </p:cNvSpPr>
          <p:nvPr>
            <p:ph idx="1"/>
          </p:nvPr>
        </p:nvSpPr>
        <p:spPr>
          <a:xfrm>
            <a:off x="497234" y="995191"/>
            <a:ext cx="9886285" cy="396629"/>
          </a:xfrm>
        </p:spPr>
        <p:txBody>
          <a:bodyPr>
            <a:normAutofit/>
          </a:bodyPr>
          <a:lstStyle/>
          <a:p>
            <a:pPr algn="just">
              <a:buFont typeface="Wingdings" panose="05000000000000000000" pitchFamily="2" charset="2"/>
              <a:buChar char="q"/>
            </a:pPr>
            <a:r>
              <a:rPr lang="en-US" sz="1400" dirty="0">
                <a:solidFill>
                  <a:schemeClr val="accent6">
                    <a:lumMod val="75000"/>
                  </a:schemeClr>
                </a:solidFill>
                <a:effectLst/>
              </a:rPr>
              <a:t>Which area of business should we focus more on our product development? (Branding/taste/availability)</a:t>
            </a:r>
            <a:endParaRPr lang="en-US" sz="1400" dirty="0">
              <a:solidFill>
                <a:schemeClr val="accent6">
                  <a:lumMod val="75000"/>
                </a:schemeClr>
              </a:solidFill>
            </a:endParaRPr>
          </a:p>
        </p:txBody>
      </p:sp>
      <p:graphicFrame>
        <p:nvGraphicFramePr>
          <p:cNvPr id="4" name="Chart 3"/>
          <p:cNvGraphicFramePr/>
          <p:nvPr>
            <p:extLst>
              <p:ext uri="{D42A27DB-BD31-4B8C-83A1-F6EECF244321}">
                <p14:modId xmlns:p14="http://schemas.microsoft.com/office/powerpoint/2010/main" val="3567382610"/>
              </p:ext>
            </p:extLst>
          </p:nvPr>
        </p:nvGraphicFramePr>
        <p:xfrm>
          <a:off x="6410960" y="2282338"/>
          <a:ext cx="5781040" cy="435214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497234" y="1391820"/>
            <a:ext cx="11461086" cy="1015663"/>
          </a:xfrm>
          <a:prstGeom prst="rect">
            <a:avLst/>
          </a:prstGeom>
          <a:noFill/>
        </p:spPr>
        <p:txBody>
          <a:bodyPr wrap="square" rtlCol="0">
            <a:spAutoFit/>
          </a:bodyPr>
          <a:lstStyle/>
          <a:p>
            <a:pPr algn="just"/>
            <a:r>
              <a:rPr lang="en-US" sz="2000" dirty="0"/>
              <a:t>Based on the data, focusing on enhancing brand reputation and availability could be a priority for product development, as these both has the highest count among the factors influencing consumer preferences for </a:t>
            </a:r>
            <a:r>
              <a:rPr lang="en-US" sz="2000" dirty="0" err="1"/>
              <a:t>CodeX</a:t>
            </a:r>
            <a:r>
              <a:rPr lang="en-US" sz="2000" dirty="0" smtClean="0"/>
              <a:t>.</a:t>
            </a:r>
            <a:endParaRPr lang="en-US" sz="2000" dirty="0"/>
          </a:p>
        </p:txBody>
      </p:sp>
      <p:sp>
        <p:nvSpPr>
          <p:cNvPr id="6" name="Slide Number Placeholder 5"/>
          <p:cNvSpPr>
            <a:spLocks noGrp="1"/>
          </p:cNvSpPr>
          <p:nvPr>
            <p:ph type="sldNum" sz="quarter" idx="12"/>
          </p:nvPr>
        </p:nvSpPr>
        <p:spPr/>
        <p:txBody>
          <a:bodyPr/>
          <a:lstStyle/>
          <a:p>
            <a:fld id="{F0866223-1C80-4C3A-B0E5-7B8169EB2B6A}" type="slidenum">
              <a:rPr lang="en-US" smtClean="0"/>
              <a:t>22</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37148284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314" y="257810"/>
            <a:ext cx="10353761" cy="955040"/>
          </a:xfrm>
        </p:spPr>
        <p:txBody>
          <a:bodyPr>
            <a:normAutofit/>
          </a:bodyPr>
          <a:lstStyle/>
          <a:p>
            <a:r>
              <a:rPr lang="en-US" sz="3600" u="sng" dirty="0">
                <a:effectLst>
                  <a:outerShdw blurRad="38100" dist="38100" dir="2700000" algn="tl">
                    <a:srgbClr val="000000">
                      <a:alpha val="43137"/>
                    </a:srgbClr>
                  </a:outerShdw>
                </a:effectLst>
              </a:rPr>
              <a:t>Secondary </a:t>
            </a:r>
            <a:r>
              <a:rPr lang="en-US" sz="3600" u="sng" dirty="0" smtClean="0">
                <a:effectLst>
                  <a:outerShdw blurRad="38100" dist="38100" dir="2700000" algn="tl">
                    <a:srgbClr val="000000">
                      <a:alpha val="43137"/>
                    </a:srgbClr>
                  </a:outerShdw>
                </a:effectLst>
              </a:rPr>
              <a:t>Insights</a:t>
            </a:r>
            <a:endParaRPr lang="en-US" sz="3600" u="sng" dirty="0">
              <a:effectLst>
                <a:outerShdw blurRad="38100" dist="38100" dir="2700000" algn="tl">
                  <a:srgbClr val="000000">
                    <a:alpha val="43137"/>
                  </a:srgbClr>
                </a:outerShdw>
              </a:effectLst>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25997930"/>
              </p:ext>
            </p:extLst>
          </p:nvPr>
        </p:nvGraphicFramePr>
        <p:xfrm>
          <a:off x="914400" y="1212850"/>
          <a:ext cx="10353675" cy="5035550"/>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p:cNvSpPr>
            <a:spLocks noGrp="1"/>
          </p:cNvSpPr>
          <p:nvPr>
            <p:ph type="sldNum" sz="quarter" idx="12"/>
          </p:nvPr>
        </p:nvSpPr>
        <p:spPr/>
        <p:txBody>
          <a:bodyPr/>
          <a:lstStyle/>
          <a:p>
            <a:fld id="{F0866223-1C80-4C3A-B0E5-7B8169EB2B6A}" type="slidenum">
              <a:rPr lang="en-US" smtClean="0"/>
              <a:t>23</a:t>
            </a:fld>
            <a:endParaRPr lang="en-US"/>
          </a:p>
        </p:txBody>
      </p:sp>
      <p:sp>
        <p:nvSpPr>
          <p:cNvPr id="6" name="Footer Placeholder 5"/>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39266585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6675" y="223520"/>
            <a:ext cx="10353761" cy="843280"/>
          </a:xfrm>
        </p:spPr>
        <p:txBody>
          <a:bodyPr>
            <a:normAutofit/>
          </a:bodyPr>
          <a:lstStyle/>
          <a:p>
            <a:r>
              <a:rPr lang="en-US" sz="3600" u="sng" dirty="0" smtClean="0">
                <a:effectLst>
                  <a:outerShdw blurRad="38100" dist="38100" dir="2700000" algn="tl">
                    <a:srgbClr val="000000">
                      <a:alpha val="43137"/>
                    </a:srgbClr>
                  </a:outerShdw>
                </a:effectLst>
              </a:rPr>
              <a:t>Secondary Insights</a:t>
            </a:r>
            <a:endParaRPr lang="en-US" sz="3600" u="sng" dirty="0">
              <a:effectLst>
                <a:outerShdw blurRad="38100" dist="38100" dir="2700000" algn="tl">
                  <a:srgbClr val="000000">
                    <a:alpha val="43137"/>
                  </a:srgbClr>
                </a:outerShdw>
              </a:effectLst>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65961262"/>
              </p:ext>
            </p:extLst>
          </p:nvPr>
        </p:nvGraphicFramePr>
        <p:xfrm>
          <a:off x="782320" y="1066800"/>
          <a:ext cx="10353675" cy="5361709"/>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p:cNvSpPr>
            <a:spLocks noGrp="1"/>
          </p:cNvSpPr>
          <p:nvPr>
            <p:ph type="sldNum" sz="quarter" idx="12"/>
          </p:nvPr>
        </p:nvSpPr>
        <p:spPr/>
        <p:txBody>
          <a:bodyPr/>
          <a:lstStyle/>
          <a:p>
            <a:fld id="{F0866223-1C80-4C3A-B0E5-7B8169EB2B6A}" type="slidenum">
              <a:rPr lang="en-US" smtClean="0"/>
              <a:t>24</a:t>
            </a:fld>
            <a:endParaRPr lang="en-US"/>
          </a:p>
        </p:txBody>
      </p:sp>
      <p:sp>
        <p:nvSpPr>
          <p:cNvPr id="6" name="Footer Placeholder 5"/>
          <p:cNvSpPr>
            <a:spLocks noGrp="1"/>
          </p:cNvSpPr>
          <p:nvPr>
            <p:ph type="ftr" sz="quarter" idx="11"/>
          </p:nvPr>
        </p:nvSpPr>
        <p:spPr>
          <a:xfrm>
            <a:off x="782320" y="6093257"/>
            <a:ext cx="6672865" cy="365125"/>
          </a:xfrm>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5521465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194" y="203200"/>
            <a:ext cx="10353761" cy="894080"/>
          </a:xfrm>
        </p:spPr>
        <p:txBody>
          <a:bodyPr>
            <a:normAutofit/>
          </a:bodyPr>
          <a:lstStyle/>
          <a:p>
            <a:r>
              <a:rPr lang="en-US" sz="3600" u="sng" dirty="0">
                <a:effectLst>
                  <a:outerShdw blurRad="38100" dist="38100" dir="2700000" algn="tl">
                    <a:srgbClr val="000000">
                      <a:alpha val="43137"/>
                    </a:srgbClr>
                  </a:outerShdw>
                </a:effectLst>
              </a:rPr>
              <a:t>Secondary Insights</a:t>
            </a:r>
            <a:endParaRPr lang="en-US" sz="36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92124586"/>
              </p:ext>
            </p:extLst>
          </p:nvPr>
        </p:nvGraphicFramePr>
        <p:xfrm>
          <a:off x="1005840" y="1097280"/>
          <a:ext cx="10353675" cy="5466080"/>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p:cNvSpPr>
            <a:spLocks noGrp="1"/>
          </p:cNvSpPr>
          <p:nvPr>
            <p:ph type="sldNum" sz="quarter" idx="12"/>
          </p:nvPr>
        </p:nvSpPr>
        <p:spPr/>
        <p:txBody>
          <a:bodyPr/>
          <a:lstStyle/>
          <a:p>
            <a:fld id="{F0866223-1C80-4C3A-B0E5-7B8169EB2B6A}" type="slidenum">
              <a:rPr lang="en-US" smtClean="0"/>
              <a:t>25</a:t>
            </a:fld>
            <a:endParaRPr lang="en-US"/>
          </a:p>
        </p:txBody>
      </p:sp>
      <p:sp>
        <p:nvSpPr>
          <p:cNvPr id="6" name="Footer Placeholder 5"/>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8619289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79" y="152400"/>
            <a:ext cx="10353761" cy="1107440"/>
          </a:xfrm>
        </p:spPr>
        <p:txBody>
          <a:bodyPr>
            <a:normAutofit/>
          </a:bodyPr>
          <a:lstStyle/>
          <a:p>
            <a:r>
              <a:rPr lang="en-US" sz="3600" u="sng" dirty="0">
                <a:effectLst>
                  <a:outerShdw blurRad="38100" dist="38100" dir="2700000" algn="tl">
                    <a:srgbClr val="000000">
                      <a:alpha val="43137"/>
                    </a:srgbClr>
                  </a:outerShdw>
                </a:effectLst>
              </a:rPr>
              <a:t>Secondary Insights</a:t>
            </a:r>
            <a:endParaRPr lang="en-US" sz="36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064740353"/>
              </p:ext>
            </p:extLst>
          </p:nvPr>
        </p:nvGraphicFramePr>
        <p:xfrm>
          <a:off x="1412599" y="1176461"/>
          <a:ext cx="9723120" cy="5178157"/>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p:cNvSpPr>
            <a:spLocks noGrp="1"/>
          </p:cNvSpPr>
          <p:nvPr>
            <p:ph type="sldNum" sz="quarter" idx="12"/>
          </p:nvPr>
        </p:nvSpPr>
        <p:spPr/>
        <p:txBody>
          <a:bodyPr/>
          <a:lstStyle/>
          <a:p>
            <a:fld id="{F0866223-1C80-4C3A-B0E5-7B8169EB2B6A}" type="slidenum">
              <a:rPr lang="en-US" smtClean="0"/>
              <a:t>26</a:t>
            </a:fld>
            <a:endParaRPr lang="en-US"/>
          </a:p>
        </p:txBody>
      </p:sp>
      <p:sp>
        <p:nvSpPr>
          <p:cNvPr id="6" name="Footer Placeholder 5"/>
          <p:cNvSpPr>
            <a:spLocks noGrp="1"/>
          </p:cNvSpPr>
          <p:nvPr>
            <p:ph type="ftr" sz="quarter" idx="11"/>
          </p:nvPr>
        </p:nvSpPr>
        <p:spPr>
          <a:xfrm>
            <a:off x="1097278" y="6065837"/>
            <a:ext cx="6672865" cy="365125"/>
          </a:xfrm>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16513232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9434" y="264160"/>
            <a:ext cx="10353761" cy="741680"/>
          </a:xfrm>
        </p:spPr>
        <p:txBody>
          <a:bodyPr>
            <a:normAutofit/>
          </a:bodyPr>
          <a:lstStyle/>
          <a:p>
            <a:r>
              <a:rPr lang="en-US" sz="3600" u="sng" dirty="0">
                <a:effectLst>
                  <a:outerShdw blurRad="38100" dist="38100" dir="2700000" algn="tl">
                    <a:srgbClr val="000000">
                      <a:alpha val="43137"/>
                    </a:srgbClr>
                  </a:outerShdw>
                </a:effectLst>
              </a:rPr>
              <a:t>Secondary Insights</a:t>
            </a:r>
            <a:endParaRPr lang="en-US" sz="36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25318387"/>
              </p:ext>
            </p:extLst>
          </p:nvPr>
        </p:nvGraphicFramePr>
        <p:xfrm>
          <a:off x="893994" y="1005840"/>
          <a:ext cx="10353675" cy="5422669"/>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p:cNvSpPr>
            <a:spLocks noGrp="1"/>
          </p:cNvSpPr>
          <p:nvPr>
            <p:ph type="sldNum" sz="quarter" idx="12"/>
          </p:nvPr>
        </p:nvSpPr>
        <p:spPr/>
        <p:txBody>
          <a:bodyPr/>
          <a:lstStyle/>
          <a:p>
            <a:fld id="{F0866223-1C80-4C3A-B0E5-7B8169EB2B6A}" type="slidenum">
              <a:rPr lang="en-US" smtClean="0"/>
              <a:t>27</a:t>
            </a:fld>
            <a:endParaRPr lang="en-US"/>
          </a:p>
        </p:txBody>
      </p:sp>
      <p:sp>
        <p:nvSpPr>
          <p:cNvPr id="6" name="Footer Placeholder 5"/>
          <p:cNvSpPr>
            <a:spLocks noGrp="1"/>
          </p:cNvSpPr>
          <p:nvPr>
            <p:ph type="ftr" sz="quarter" idx="11"/>
          </p:nvPr>
        </p:nvSpPr>
        <p:spPr>
          <a:xfrm>
            <a:off x="893994" y="6074785"/>
            <a:ext cx="6672865" cy="365125"/>
          </a:xfrm>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39628572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074" y="243841"/>
            <a:ext cx="10353761" cy="894080"/>
          </a:xfrm>
        </p:spPr>
        <p:txBody>
          <a:bodyPr>
            <a:normAutofit/>
          </a:bodyPr>
          <a:lstStyle/>
          <a:p>
            <a:r>
              <a:rPr lang="en-US" sz="3600" u="sng" dirty="0">
                <a:effectLst>
                  <a:outerShdw blurRad="38100" dist="38100" dir="2700000" algn="tl">
                    <a:srgbClr val="000000">
                      <a:alpha val="43137"/>
                    </a:srgbClr>
                  </a:outerShdw>
                </a:effectLst>
              </a:rPr>
              <a:t>Secondary Insights</a:t>
            </a:r>
            <a:endParaRPr lang="en-US" sz="36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23599951"/>
              </p:ext>
            </p:extLst>
          </p:nvPr>
        </p:nvGraphicFramePr>
        <p:xfrm>
          <a:off x="975360" y="1270000"/>
          <a:ext cx="10353675" cy="5588000"/>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p:cNvSpPr>
            <a:spLocks noGrp="1"/>
          </p:cNvSpPr>
          <p:nvPr>
            <p:ph type="sldNum" sz="quarter" idx="12"/>
          </p:nvPr>
        </p:nvSpPr>
        <p:spPr/>
        <p:txBody>
          <a:bodyPr/>
          <a:lstStyle/>
          <a:p>
            <a:fld id="{F0866223-1C80-4C3A-B0E5-7B8169EB2B6A}" type="slidenum">
              <a:rPr lang="en-US" smtClean="0"/>
              <a:t>28</a:t>
            </a:fld>
            <a:endParaRPr lang="en-US"/>
          </a:p>
        </p:txBody>
      </p:sp>
      <p:sp>
        <p:nvSpPr>
          <p:cNvPr id="6" name="Footer Placeholder 5"/>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1624681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794" y="254000"/>
            <a:ext cx="10353761" cy="924560"/>
          </a:xfrm>
        </p:spPr>
        <p:txBody>
          <a:bodyPr>
            <a:normAutofit/>
          </a:bodyPr>
          <a:lstStyle/>
          <a:p>
            <a:r>
              <a:rPr lang="en-US" sz="3600" u="sng" dirty="0">
                <a:effectLst>
                  <a:outerShdw blurRad="38100" dist="38100" dir="2700000" algn="tl">
                    <a:srgbClr val="000000">
                      <a:alpha val="43137"/>
                    </a:srgbClr>
                  </a:outerShdw>
                </a:effectLst>
              </a:rPr>
              <a:t>Secondary Insights</a:t>
            </a:r>
            <a:endParaRPr lang="en-US" sz="36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68726489"/>
              </p:ext>
            </p:extLst>
          </p:nvPr>
        </p:nvGraphicFramePr>
        <p:xfrm>
          <a:off x="1280074" y="1503680"/>
          <a:ext cx="10353675" cy="5191760"/>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p:cNvSpPr>
            <a:spLocks noGrp="1"/>
          </p:cNvSpPr>
          <p:nvPr>
            <p:ph type="sldNum" sz="quarter" idx="12"/>
          </p:nvPr>
        </p:nvSpPr>
        <p:spPr/>
        <p:txBody>
          <a:bodyPr/>
          <a:lstStyle/>
          <a:p>
            <a:fld id="{F0866223-1C80-4C3A-B0E5-7B8169EB2B6A}" type="slidenum">
              <a:rPr lang="en-US" smtClean="0"/>
              <a:t>29</a:t>
            </a:fld>
            <a:endParaRPr lang="en-US"/>
          </a:p>
        </p:txBody>
      </p:sp>
      <p:sp>
        <p:nvSpPr>
          <p:cNvPr id="6" name="Footer Placeholder 5"/>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4031854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0692" y="274996"/>
            <a:ext cx="8534400" cy="923884"/>
          </a:xfrm>
        </p:spPr>
        <p:txBody>
          <a:bodyPr>
            <a:normAutofit/>
          </a:bodyPr>
          <a:lstStyle/>
          <a:p>
            <a:r>
              <a:rPr lang="en-US" sz="3600" dirty="0">
                <a:effectLst>
                  <a:outerShdw blurRad="38100" dist="38100" dir="2700000" algn="tl">
                    <a:srgbClr val="000000">
                      <a:alpha val="43137"/>
                    </a:srgbClr>
                  </a:outerShdw>
                </a:effectLst>
              </a:rPr>
              <a:t>About the project</a:t>
            </a:r>
          </a:p>
        </p:txBody>
      </p:sp>
      <p:sp>
        <p:nvSpPr>
          <p:cNvPr id="3" name="Content Placeholder 2"/>
          <p:cNvSpPr>
            <a:spLocks noGrp="1"/>
          </p:cNvSpPr>
          <p:nvPr>
            <p:ph idx="1"/>
          </p:nvPr>
        </p:nvSpPr>
        <p:spPr>
          <a:xfrm>
            <a:off x="1031398" y="1602292"/>
            <a:ext cx="9932988" cy="3877570"/>
          </a:xfrm>
        </p:spPr>
        <p:txBody>
          <a:bodyPr>
            <a:noAutofit/>
          </a:bodyPr>
          <a:lstStyle/>
          <a:p>
            <a:pPr lvl="0" algn="just"/>
            <a:r>
              <a:rPr lang="en-US" dirty="0" err="1">
                <a:effectLst>
                  <a:outerShdw blurRad="38100" dist="38100" dir="2700000" algn="tl">
                    <a:srgbClr val="000000">
                      <a:alpha val="43137"/>
                    </a:srgbClr>
                  </a:outerShdw>
                </a:effectLst>
              </a:rPr>
              <a:t>CodeX</a:t>
            </a:r>
            <a:r>
              <a:rPr lang="en-US" dirty="0">
                <a:effectLst>
                  <a:outerShdw blurRad="38100" dist="38100" dir="2700000" algn="tl">
                    <a:srgbClr val="000000">
                      <a:alpha val="43137"/>
                    </a:srgbClr>
                  </a:outerShdw>
                </a:effectLst>
              </a:rPr>
              <a:t> is a German beverage company that is aiming to make its mark in the Indian market. </a:t>
            </a:r>
          </a:p>
          <a:p>
            <a:pPr lvl="0" algn="just"/>
            <a:r>
              <a:rPr lang="en-US" dirty="0">
                <a:effectLst>
                  <a:outerShdw blurRad="38100" dist="38100" dir="2700000" algn="tl">
                    <a:srgbClr val="000000">
                      <a:alpha val="43137"/>
                    </a:srgbClr>
                  </a:outerShdw>
                </a:effectLst>
              </a:rPr>
              <a:t>A few months ago, they launched their energy drink in 10 cities in India. Their Marketing team is responsible for increasing brand awareness, market share, and product development. </a:t>
            </a:r>
          </a:p>
          <a:p>
            <a:pPr lvl="0" algn="just"/>
            <a:r>
              <a:rPr lang="en-US" dirty="0">
                <a:effectLst>
                  <a:outerShdw blurRad="38100" dist="38100" dir="2700000" algn="tl">
                    <a:srgbClr val="000000">
                      <a:alpha val="43137"/>
                    </a:srgbClr>
                  </a:outerShdw>
                </a:effectLst>
              </a:rPr>
              <a:t>They conducted a survey in those 10 cities and received results from 10k respondents.</a:t>
            </a:r>
          </a:p>
          <a:p>
            <a:pPr lvl="0" algn="just"/>
            <a:r>
              <a:rPr lang="en-US" dirty="0">
                <a:effectLst>
                  <a:outerShdw blurRad="38100" dist="38100" dir="2700000" algn="tl">
                    <a:srgbClr val="000000">
                      <a:alpha val="43137"/>
                    </a:srgbClr>
                  </a:outerShdw>
                </a:effectLst>
              </a:rPr>
              <a:t>As a data analyst, I will transform these survey results into meaningful insights which the team can use to drive actions</a:t>
            </a:r>
            <a:r>
              <a:rPr lang="en-US" dirty="0" smtClean="0">
                <a:effectLst>
                  <a:outerShdw blurRad="38100" dist="38100" dir="2700000" algn="tl">
                    <a:srgbClr val="000000">
                      <a:alpha val="43137"/>
                    </a:srgbClr>
                  </a:outerShdw>
                </a:effectLst>
              </a:rPr>
              <a:t>.</a:t>
            </a:r>
            <a:endParaRPr lang="en-US" dirty="0">
              <a:effectLst>
                <a:outerShdw blurRad="38100" dist="38100" dir="2700000" algn="tl">
                  <a:srgbClr val="000000">
                    <a:alpha val="43137"/>
                  </a:srgbClr>
                </a:outerShdw>
              </a:effectLst>
            </a:endParaRPr>
          </a:p>
        </p:txBody>
      </p:sp>
      <p:sp>
        <p:nvSpPr>
          <p:cNvPr id="4" name="Slide Number Placeholder 3"/>
          <p:cNvSpPr>
            <a:spLocks noGrp="1"/>
          </p:cNvSpPr>
          <p:nvPr>
            <p:ph type="sldNum" sz="quarter" idx="12"/>
          </p:nvPr>
        </p:nvSpPr>
        <p:spPr/>
        <p:txBody>
          <a:bodyPr/>
          <a:lstStyle/>
          <a:p>
            <a:fld id="{F0866223-1C80-4C3A-B0E5-7B8169EB2B6A}" type="slidenum">
              <a:rPr lang="en-US" smtClean="0"/>
              <a:t>3</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94902484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64160"/>
            <a:ext cx="10353761" cy="1026160"/>
          </a:xfrm>
        </p:spPr>
        <p:txBody>
          <a:bodyPr>
            <a:normAutofit/>
          </a:bodyPr>
          <a:lstStyle/>
          <a:p>
            <a:r>
              <a:rPr lang="en-US" sz="3600" u="sng" dirty="0">
                <a:effectLst>
                  <a:outerShdw blurRad="38100" dist="38100" dir="2700000" algn="tl">
                    <a:srgbClr val="000000">
                      <a:alpha val="43137"/>
                    </a:srgbClr>
                  </a:outerShdw>
                </a:effectLst>
              </a:rPr>
              <a:t>Secondary Insights</a:t>
            </a:r>
            <a:endParaRPr lang="en-US" sz="3600"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37273908"/>
              </p:ext>
            </p:extLst>
          </p:nvPr>
        </p:nvGraphicFramePr>
        <p:xfrm>
          <a:off x="985520" y="1116705"/>
          <a:ext cx="10353675" cy="5302568"/>
        </p:xfrm>
        <a:graphic>
          <a:graphicData uri="http://schemas.openxmlformats.org/drawingml/2006/chart">
            <c:chart xmlns:c="http://schemas.openxmlformats.org/drawingml/2006/chart" xmlns:r="http://schemas.openxmlformats.org/officeDocument/2006/relationships" r:id="rId2"/>
          </a:graphicData>
        </a:graphic>
      </p:graphicFrame>
      <p:sp>
        <p:nvSpPr>
          <p:cNvPr id="7" name="Slide Number Placeholder 6"/>
          <p:cNvSpPr>
            <a:spLocks noGrp="1"/>
          </p:cNvSpPr>
          <p:nvPr>
            <p:ph type="sldNum" sz="quarter" idx="12"/>
          </p:nvPr>
        </p:nvSpPr>
        <p:spPr/>
        <p:txBody>
          <a:bodyPr/>
          <a:lstStyle/>
          <a:p>
            <a:fld id="{F0866223-1C80-4C3A-B0E5-7B8169EB2B6A}" type="slidenum">
              <a:rPr lang="en-US" smtClean="0"/>
              <a:t>30</a:t>
            </a:fld>
            <a:endParaRPr lang="en-US"/>
          </a:p>
        </p:txBody>
      </p:sp>
      <p:sp>
        <p:nvSpPr>
          <p:cNvPr id="8" name="Footer Placeholder 7"/>
          <p:cNvSpPr>
            <a:spLocks noGrp="1"/>
          </p:cNvSpPr>
          <p:nvPr>
            <p:ph type="ftr" sz="quarter" idx="11"/>
          </p:nvPr>
        </p:nvSpPr>
        <p:spPr>
          <a:xfrm>
            <a:off x="985520" y="6146222"/>
            <a:ext cx="6672865" cy="365125"/>
          </a:xfrm>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17142731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4160" y="375920"/>
            <a:ext cx="11684000" cy="1326321"/>
          </a:xfrm>
        </p:spPr>
        <p:txBody>
          <a:bodyPr>
            <a:normAutofit/>
          </a:bodyPr>
          <a:lstStyle/>
          <a:p>
            <a:r>
              <a:rPr lang="en-US" sz="3600" dirty="0" smtClean="0">
                <a:effectLst>
                  <a:outerShdw blurRad="38100" dist="38100" dir="2700000" algn="tl">
                    <a:srgbClr val="000000">
                      <a:alpha val="43137"/>
                    </a:srgbClr>
                  </a:outerShdw>
                </a:effectLst>
              </a:rPr>
              <a:t>Recommendation for Improvements OF </a:t>
            </a:r>
            <a:r>
              <a:rPr lang="en-US" sz="3600" dirty="0" err="1" smtClean="0">
                <a:effectLst>
                  <a:outerShdw blurRad="38100" dist="38100" dir="2700000" algn="tl">
                    <a:srgbClr val="000000">
                      <a:alpha val="43137"/>
                    </a:srgbClr>
                  </a:outerShdw>
                </a:effectLst>
              </a:rPr>
              <a:t>CodeX</a:t>
            </a:r>
            <a:r>
              <a:rPr lang="en-US" sz="3600" dirty="0" smtClean="0">
                <a:effectLst>
                  <a:outerShdw blurRad="38100" dist="38100" dir="2700000" algn="tl">
                    <a:srgbClr val="000000">
                      <a:alpha val="43137"/>
                    </a:srgbClr>
                  </a:outerShdw>
                </a:effectLst>
              </a:rPr>
              <a:t> Product</a:t>
            </a:r>
            <a:endParaRPr lang="en-US" sz="3600"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1152612" y="2059710"/>
            <a:ext cx="10353762" cy="3657600"/>
          </a:xfrm>
        </p:spPr>
        <p:txBody>
          <a:bodyPr/>
          <a:lstStyle/>
          <a:p>
            <a:pPr marL="0" indent="0">
              <a:buNone/>
            </a:pPr>
            <a:r>
              <a:rPr lang="en-US" b="1" dirty="0" smtClean="0">
                <a:solidFill>
                  <a:schemeClr val="accent6">
                    <a:lumMod val="75000"/>
                  </a:schemeClr>
                </a:solidFill>
                <a:effectLst/>
              </a:rPr>
              <a:t>1. Price </a:t>
            </a:r>
            <a:r>
              <a:rPr lang="en-US" b="1" dirty="0">
                <a:solidFill>
                  <a:schemeClr val="accent6">
                    <a:lumMod val="75000"/>
                  </a:schemeClr>
                </a:solidFill>
                <a:effectLst/>
              </a:rPr>
              <a:t>Range Alignment: </a:t>
            </a:r>
            <a:endParaRPr lang="en-US" dirty="0">
              <a:solidFill>
                <a:schemeClr val="accent6">
                  <a:lumMod val="75000"/>
                </a:schemeClr>
              </a:solidFill>
              <a:effectLst/>
            </a:endParaRPr>
          </a:p>
          <a:p>
            <a:pPr lvl="0"/>
            <a:r>
              <a:rPr lang="en-US" dirty="0">
                <a:effectLst/>
              </a:rPr>
              <a:t>Based on analysis, a significant portion of </a:t>
            </a:r>
            <a:r>
              <a:rPr lang="en-US" dirty="0" err="1">
                <a:effectLst/>
              </a:rPr>
              <a:t>CodeX</a:t>
            </a:r>
            <a:r>
              <a:rPr lang="en-US" dirty="0">
                <a:effectLst/>
              </a:rPr>
              <a:t> users falls within the price range of 50-99.</a:t>
            </a:r>
          </a:p>
          <a:p>
            <a:pPr lvl="0"/>
            <a:r>
              <a:rPr lang="en-US" dirty="0">
                <a:effectLst/>
              </a:rPr>
              <a:t>Consider adjusting pricing strategies to cater to this segment's preferences and affordability.</a:t>
            </a:r>
          </a:p>
          <a:p>
            <a:endParaRPr lang="en-US" dirty="0"/>
          </a:p>
        </p:txBody>
      </p:sp>
      <p:sp>
        <p:nvSpPr>
          <p:cNvPr id="4" name="Slide Number Placeholder 3"/>
          <p:cNvSpPr>
            <a:spLocks noGrp="1"/>
          </p:cNvSpPr>
          <p:nvPr>
            <p:ph type="sldNum" sz="quarter" idx="12"/>
          </p:nvPr>
        </p:nvSpPr>
        <p:spPr/>
        <p:txBody>
          <a:bodyPr/>
          <a:lstStyle/>
          <a:p>
            <a:fld id="{F0866223-1C80-4C3A-B0E5-7B8169EB2B6A}" type="slidenum">
              <a:rPr lang="en-US" smtClean="0"/>
              <a:t>31</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7350057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001" y="609600"/>
            <a:ext cx="11795760" cy="1326321"/>
          </a:xfrm>
        </p:spPr>
        <p:txBody>
          <a:bodyPr/>
          <a:lstStyle/>
          <a:p>
            <a:r>
              <a:rPr lang="en-US" sz="3600" dirty="0">
                <a:effectLst>
                  <a:outerShdw blurRad="38100" dist="38100" dir="2700000" algn="tl">
                    <a:srgbClr val="000000">
                      <a:alpha val="43137"/>
                    </a:srgbClr>
                  </a:outerShdw>
                </a:effectLst>
              </a:rPr>
              <a:t>Recommendation for Improvements OF </a:t>
            </a:r>
            <a:r>
              <a:rPr lang="en-US" sz="3600" dirty="0" err="1">
                <a:effectLst>
                  <a:outerShdw blurRad="38100" dist="38100" dir="2700000" algn="tl">
                    <a:srgbClr val="000000">
                      <a:alpha val="43137"/>
                    </a:srgbClr>
                  </a:outerShdw>
                </a:effectLst>
              </a:rPr>
              <a:t>CodeX</a:t>
            </a:r>
            <a:r>
              <a:rPr lang="en-US" sz="3600" dirty="0">
                <a:effectLst>
                  <a:outerShdw blurRad="38100" dist="38100" dir="2700000" algn="tl">
                    <a:srgbClr val="000000">
                      <a:alpha val="43137"/>
                    </a:srgbClr>
                  </a:outerShdw>
                </a:effectLst>
              </a:rPr>
              <a:t> Product</a:t>
            </a:r>
            <a:endParaRPr lang="en-US" dirty="0"/>
          </a:p>
        </p:txBody>
      </p:sp>
      <p:sp>
        <p:nvSpPr>
          <p:cNvPr id="3" name="Content Placeholder 2"/>
          <p:cNvSpPr>
            <a:spLocks noGrp="1"/>
          </p:cNvSpPr>
          <p:nvPr>
            <p:ph idx="1"/>
          </p:nvPr>
        </p:nvSpPr>
        <p:spPr/>
        <p:txBody>
          <a:bodyPr/>
          <a:lstStyle/>
          <a:p>
            <a:pPr marL="0" indent="0">
              <a:buNone/>
            </a:pPr>
            <a:r>
              <a:rPr lang="en-US" b="1" dirty="0">
                <a:solidFill>
                  <a:schemeClr val="accent6">
                    <a:lumMod val="75000"/>
                  </a:schemeClr>
                </a:solidFill>
                <a:effectLst/>
              </a:rPr>
              <a:t>2. Desired Product Enhancements:</a:t>
            </a:r>
            <a:endParaRPr lang="en-US" dirty="0">
              <a:solidFill>
                <a:schemeClr val="accent6">
                  <a:lumMod val="75000"/>
                </a:schemeClr>
              </a:solidFill>
              <a:effectLst/>
            </a:endParaRPr>
          </a:p>
          <a:p>
            <a:pPr marL="0" indent="0">
              <a:buNone/>
            </a:pPr>
            <a:r>
              <a:rPr lang="en-US" u="dotDash" dirty="0">
                <a:effectLst/>
              </a:rPr>
              <a:t>Respondents express a desire </a:t>
            </a:r>
            <a:r>
              <a:rPr lang="en-US" u="dotDash" dirty="0" smtClean="0">
                <a:effectLst/>
              </a:rPr>
              <a:t>for;</a:t>
            </a:r>
            <a:endParaRPr lang="en-US" dirty="0">
              <a:effectLst/>
            </a:endParaRPr>
          </a:p>
          <a:p>
            <a:r>
              <a:rPr lang="en-US" dirty="0" smtClean="0">
                <a:effectLst/>
              </a:rPr>
              <a:t>Reduced </a:t>
            </a:r>
            <a:r>
              <a:rPr lang="en-US" dirty="0">
                <a:effectLst/>
              </a:rPr>
              <a:t>sugar content</a:t>
            </a:r>
          </a:p>
          <a:p>
            <a:r>
              <a:rPr lang="en-US" dirty="0">
                <a:effectLst/>
              </a:rPr>
              <a:t>More natural ingredients</a:t>
            </a:r>
          </a:p>
          <a:p>
            <a:pPr marL="0" indent="0">
              <a:buNone/>
            </a:pPr>
            <a:r>
              <a:rPr lang="en-US" dirty="0">
                <a:effectLst/>
              </a:rPr>
              <a:t>Implementing these improvements could address health concerns and align with consumer preferences for healthier options.</a:t>
            </a:r>
          </a:p>
          <a:p>
            <a:endParaRPr lang="en-US" dirty="0"/>
          </a:p>
        </p:txBody>
      </p:sp>
      <p:sp>
        <p:nvSpPr>
          <p:cNvPr id="4" name="Slide Number Placeholder 3"/>
          <p:cNvSpPr>
            <a:spLocks noGrp="1"/>
          </p:cNvSpPr>
          <p:nvPr>
            <p:ph type="sldNum" sz="quarter" idx="12"/>
          </p:nvPr>
        </p:nvSpPr>
        <p:spPr/>
        <p:txBody>
          <a:bodyPr/>
          <a:lstStyle/>
          <a:p>
            <a:fld id="{F0866223-1C80-4C3A-B0E5-7B8169EB2B6A}" type="slidenum">
              <a:rPr lang="en-US" smtClean="0"/>
              <a:t>32</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30737605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 y="609600"/>
            <a:ext cx="11887201" cy="1326321"/>
          </a:xfrm>
        </p:spPr>
        <p:txBody>
          <a:bodyPr/>
          <a:lstStyle/>
          <a:p>
            <a:r>
              <a:rPr lang="en-US" sz="3600" dirty="0">
                <a:effectLst>
                  <a:outerShdw blurRad="38100" dist="38100" dir="2700000" algn="tl">
                    <a:srgbClr val="000000">
                      <a:alpha val="43137"/>
                    </a:srgbClr>
                  </a:outerShdw>
                </a:effectLst>
              </a:rPr>
              <a:t>Recommendation for Improvements OF </a:t>
            </a:r>
            <a:r>
              <a:rPr lang="en-US" sz="3600" dirty="0" err="1">
                <a:effectLst>
                  <a:outerShdw blurRad="38100" dist="38100" dir="2700000" algn="tl">
                    <a:srgbClr val="000000">
                      <a:alpha val="43137"/>
                    </a:srgbClr>
                  </a:outerShdw>
                </a:effectLst>
              </a:rPr>
              <a:t>CodeX</a:t>
            </a:r>
            <a:r>
              <a:rPr lang="en-US" sz="3600" dirty="0">
                <a:effectLst>
                  <a:outerShdw blurRad="38100" dist="38100" dir="2700000" algn="tl">
                    <a:srgbClr val="000000">
                      <a:alpha val="43137"/>
                    </a:srgbClr>
                  </a:outerShdw>
                </a:effectLst>
              </a:rPr>
              <a:t> Product</a:t>
            </a:r>
            <a:endParaRPr lang="en-US" dirty="0"/>
          </a:p>
        </p:txBody>
      </p:sp>
      <p:sp>
        <p:nvSpPr>
          <p:cNvPr id="3" name="Content Placeholder 2"/>
          <p:cNvSpPr>
            <a:spLocks noGrp="1"/>
          </p:cNvSpPr>
          <p:nvPr>
            <p:ph idx="1"/>
          </p:nvPr>
        </p:nvSpPr>
        <p:spPr/>
        <p:txBody>
          <a:bodyPr/>
          <a:lstStyle/>
          <a:p>
            <a:pPr marL="0" indent="0">
              <a:buNone/>
            </a:pPr>
            <a:r>
              <a:rPr lang="en-US" b="1" dirty="0">
                <a:solidFill>
                  <a:schemeClr val="accent6">
                    <a:lumMod val="75000"/>
                  </a:schemeClr>
                </a:solidFill>
                <a:effectLst/>
              </a:rPr>
              <a:t>3. Reasons for Brand Loyalty:</a:t>
            </a:r>
          </a:p>
          <a:p>
            <a:pPr marL="0" indent="0">
              <a:buNone/>
            </a:pPr>
            <a:r>
              <a:rPr lang="en-US" u="dotDash" dirty="0" err="1">
                <a:effectLst/>
              </a:rPr>
              <a:t>CodeX</a:t>
            </a:r>
            <a:r>
              <a:rPr lang="en-US" u="dotDash" dirty="0">
                <a:effectLst/>
              </a:rPr>
              <a:t> brand loyalty is driven </a:t>
            </a:r>
            <a:r>
              <a:rPr lang="en-US" u="dotDash" dirty="0" smtClean="0">
                <a:effectLst/>
              </a:rPr>
              <a:t>by;</a:t>
            </a:r>
            <a:endParaRPr lang="en-US" dirty="0">
              <a:effectLst/>
            </a:endParaRPr>
          </a:p>
          <a:p>
            <a:pPr lvl="0"/>
            <a:r>
              <a:rPr lang="en-US" dirty="0">
                <a:effectLst/>
              </a:rPr>
              <a:t>Brand reputation</a:t>
            </a:r>
          </a:p>
          <a:p>
            <a:pPr lvl="0"/>
            <a:r>
              <a:rPr lang="en-US" dirty="0">
                <a:effectLst/>
              </a:rPr>
              <a:t>Availability</a:t>
            </a:r>
          </a:p>
          <a:p>
            <a:pPr marL="0" indent="0">
              <a:buNone/>
            </a:pPr>
            <a:r>
              <a:rPr lang="en-US" dirty="0">
                <a:effectLst/>
              </a:rPr>
              <a:t>Emphasize these strengths in marketing efforts to reinforce brand loyalty and attract new customers.</a:t>
            </a:r>
          </a:p>
          <a:p>
            <a:endParaRPr lang="en-US" dirty="0"/>
          </a:p>
        </p:txBody>
      </p:sp>
      <p:sp>
        <p:nvSpPr>
          <p:cNvPr id="4" name="Slide Number Placeholder 3"/>
          <p:cNvSpPr>
            <a:spLocks noGrp="1"/>
          </p:cNvSpPr>
          <p:nvPr>
            <p:ph type="sldNum" sz="quarter" idx="12"/>
          </p:nvPr>
        </p:nvSpPr>
        <p:spPr/>
        <p:txBody>
          <a:bodyPr/>
          <a:lstStyle/>
          <a:p>
            <a:fld id="{F0866223-1C80-4C3A-B0E5-7B8169EB2B6A}" type="slidenum">
              <a:rPr lang="en-US" smtClean="0"/>
              <a:t>33</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4984276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4160" y="609600"/>
            <a:ext cx="11663075" cy="1326321"/>
          </a:xfrm>
        </p:spPr>
        <p:txBody>
          <a:bodyPr/>
          <a:lstStyle/>
          <a:p>
            <a:r>
              <a:rPr lang="en-US" sz="3600" dirty="0">
                <a:effectLst>
                  <a:outerShdw blurRad="38100" dist="38100" dir="2700000" algn="tl">
                    <a:srgbClr val="000000">
                      <a:alpha val="43137"/>
                    </a:srgbClr>
                  </a:outerShdw>
                </a:effectLst>
              </a:rPr>
              <a:t>Recommendation for Improvements OF </a:t>
            </a:r>
            <a:r>
              <a:rPr lang="en-US" sz="3600" dirty="0" err="1">
                <a:effectLst>
                  <a:outerShdw blurRad="38100" dist="38100" dir="2700000" algn="tl">
                    <a:srgbClr val="000000">
                      <a:alpha val="43137"/>
                    </a:srgbClr>
                  </a:outerShdw>
                </a:effectLst>
              </a:rPr>
              <a:t>CodeX</a:t>
            </a:r>
            <a:r>
              <a:rPr lang="en-US" sz="3600" dirty="0">
                <a:effectLst>
                  <a:outerShdw blurRad="38100" dist="38100" dir="2700000" algn="tl">
                    <a:srgbClr val="000000">
                      <a:alpha val="43137"/>
                    </a:srgbClr>
                  </a:outerShdw>
                </a:effectLst>
              </a:rPr>
              <a:t> Product</a:t>
            </a:r>
            <a:endParaRPr lang="en-US" dirty="0"/>
          </a:p>
        </p:txBody>
      </p:sp>
      <p:sp>
        <p:nvSpPr>
          <p:cNvPr id="3" name="Content Placeholder 2"/>
          <p:cNvSpPr>
            <a:spLocks noGrp="1"/>
          </p:cNvSpPr>
          <p:nvPr>
            <p:ph idx="1"/>
          </p:nvPr>
        </p:nvSpPr>
        <p:spPr/>
        <p:txBody>
          <a:bodyPr/>
          <a:lstStyle/>
          <a:p>
            <a:pPr marL="0" indent="0">
              <a:buNone/>
            </a:pPr>
            <a:r>
              <a:rPr lang="en-US" b="1" dirty="0">
                <a:solidFill>
                  <a:schemeClr val="accent6">
                    <a:lumMod val="75000"/>
                  </a:schemeClr>
                </a:solidFill>
                <a:effectLst/>
              </a:rPr>
              <a:t>4. Health Concerns and Product Safety:</a:t>
            </a:r>
            <a:endParaRPr lang="en-US" dirty="0">
              <a:solidFill>
                <a:schemeClr val="accent6">
                  <a:lumMod val="75000"/>
                </a:schemeClr>
              </a:solidFill>
              <a:effectLst/>
            </a:endParaRPr>
          </a:p>
          <a:p>
            <a:pPr lvl="0"/>
            <a:r>
              <a:rPr lang="en-US" dirty="0">
                <a:effectLst/>
              </a:rPr>
              <a:t>A significant number of respondents (597) express health concerns related to the </a:t>
            </a:r>
            <a:r>
              <a:rPr lang="en-US" dirty="0" err="1">
                <a:effectLst/>
              </a:rPr>
              <a:t>CodeX</a:t>
            </a:r>
            <a:r>
              <a:rPr lang="en-US" dirty="0">
                <a:effectLst/>
              </a:rPr>
              <a:t> product.</a:t>
            </a:r>
          </a:p>
          <a:p>
            <a:pPr lvl="0"/>
            <a:r>
              <a:rPr lang="en-US" dirty="0">
                <a:effectLst/>
              </a:rPr>
              <a:t>Consider initiatives to address these concerns, such as transparent labeling, highlighting product safety measures, and promoting health-conscious formulations.</a:t>
            </a:r>
          </a:p>
          <a:p>
            <a:endParaRPr lang="en-US" dirty="0"/>
          </a:p>
        </p:txBody>
      </p:sp>
      <p:sp>
        <p:nvSpPr>
          <p:cNvPr id="4" name="Slide Number Placeholder 3"/>
          <p:cNvSpPr>
            <a:spLocks noGrp="1"/>
          </p:cNvSpPr>
          <p:nvPr>
            <p:ph type="sldNum" sz="quarter" idx="12"/>
          </p:nvPr>
        </p:nvSpPr>
        <p:spPr/>
        <p:txBody>
          <a:bodyPr/>
          <a:lstStyle/>
          <a:p>
            <a:fld id="{F0866223-1C80-4C3A-B0E5-7B8169EB2B6A}" type="slidenum">
              <a:rPr lang="en-US" smtClean="0"/>
              <a:t>34</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8891453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321" y="609600"/>
            <a:ext cx="11785600" cy="1326321"/>
          </a:xfrm>
        </p:spPr>
        <p:txBody>
          <a:bodyPr/>
          <a:lstStyle/>
          <a:p>
            <a:r>
              <a:rPr lang="en-US" sz="3600" dirty="0">
                <a:effectLst>
                  <a:outerShdw blurRad="38100" dist="38100" dir="2700000" algn="tl">
                    <a:srgbClr val="000000">
                      <a:alpha val="43137"/>
                    </a:srgbClr>
                  </a:outerShdw>
                </a:effectLst>
              </a:rPr>
              <a:t>Recommendation for Improvements OF </a:t>
            </a:r>
            <a:r>
              <a:rPr lang="en-US" sz="3600" dirty="0" err="1">
                <a:effectLst>
                  <a:outerShdw blurRad="38100" dist="38100" dir="2700000" algn="tl">
                    <a:srgbClr val="000000">
                      <a:alpha val="43137"/>
                    </a:srgbClr>
                  </a:outerShdw>
                </a:effectLst>
              </a:rPr>
              <a:t>CodeX</a:t>
            </a:r>
            <a:r>
              <a:rPr lang="en-US" sz="3600" dirty="0">
                <a:effectLst>
                  <a:outerShdw blurRad="38100" dist="38100" dir="2700000" algn="tl">
                    <a:srgbClr val="000000">
                      <a:alpha val="43137"/>
                    </a:srgbClr>
                  </a:outerShdw>
                </a:effectLst>
              </a:rPr>
              <a:t> Product</a:t>
            </a:r>
            <a:endParaRPr lang="en-US" dirty="0"/>
          </a:p>
        </p:txBody>
      </p:sp>
      <p:sp>
        <p:nvSpPr>
          <p:cNvPr id="3" name="Content Placeholder 2"/>
          <p:cNvSpPr>
            <a:spLocks noGrp="1"/>
          </p:cNvSpPr>
          <p:nvPr>
            <p:ph idx="1"/>
          </p:nvPr>
        </p:nvSpPr>
        <p:spPr/>
        <p:txBody>
          <a:bodyPr/>
          <a:lstStyle/>
          <a:p>
            <a:pPr marL="0" indent="0">
              <a:buNone/>
            </a:pPr>
            <a:r>
              <a:rPr lang="en-US" b="1" dirty="0">
                <a:solidFill>
                  <a:schemeClr val="accent6">
                    <a:lumMod val="75000"/>
                  </a:schemeClr>
                </a:solidFill>
                <a:effectLst/>
              </a:rPr>
              <a:t>5. Packaging Preferences:</a:t>
            </a:r>
            <a:endParaRPr lang="en-US" dirty="0">
              <a:solidFill>
                <a:schemeClr val="accent6">
                  <a:lumMod val="75000"/>
                </a:schemeClr>
              </a:solidFill>
              <a:effectLst/>
            </a:endParaRPr>
          </a:p>
          <a:p>
            <a:r>
              <a:rPr lang="en-US" dirty="0">
                <a:effectLst/>
              </a:rPr>
              <a:t>Exploring limited edition packaging options based on consumer preferences, such as those expressed by 415 respondents, could enhance product appeal and attract new consumers. </a:t>
            </a:r>
            <a:endParaRPr lang="en-US" dirty="0" smtClean="0">
              <a:effectLst/>
            </a:endParaRPr>
          </a:p>
          <a:p>
            <a:r>
              <a:rPr lang="en-US" dirty="0" smtClean="0">
                <a:effectLst/>
              </a:rPr>
              <a:t>This </a:t>
            </a:r>
            <a:r>
              <a:rPr lang="en-US" dirty="0">
                <a:effectLst/>
              </a:rPr>
              <a:t>initiative aligns with the analysis indicating a significant interest in limited edition packaging among </a:t>
            </a:r>
            <a:r>
              <a:rPr lang="en-US" dirty="0" err="1">
                <a:effectLst/>
              </a:rPr>
              <a:t>CodeX</a:t>
            </a:r>
            <a:r>
              <a:rPr lang="en-US" dirty="0">
                <a:effectLst/>
              </a:rPr>
              <a:t> users.</a:t>
            </a:r>
          </a:p>
        </p:txBody>
      </p:sp>
      <p:sp>
        <p:nvSpPr>
          <p:cNvPr id="4" name="Slide Number Placeholder 3"/>
          <p:cNvSpPr>
            <a:spLocks noGrp="1"/>
          </p:cNvSpPr>
          <p:nvPr>
            <p:ph type="sldNum" sz="quarter" idx="12"/>
          </p:nvPr>
        </p:nvSpPr>
        <p:spPr/>
        <p:txBody>
          <a:bodyPr/>
          <a:lstStyle/>
          <a:p>
            <a:fld id="{F0866223-1C80-4C3A-B0E5-7B8169EB2B6A}" type="slidenum">
              <a:rPr lang="en-US" smtClean="0"/>
              <a:t>35</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42392912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001" y="609600"/>
            <a:ext cx="11785600" cy="1326321"/>
          </a:xfrm>
        </p:spPr>
        <p:txBody>
          <a:bodyPr/>
          <a:lstStyle/>
          <a:p>
            <a:r>
              <a:rPr lang="en-US" sz="3600" dirty="0">
                <a:effectLst>
                  <a:outerShdw blurRad="38100" dist="38100" dir="2700000" algn="tl">
                    <a:srgbClr val="000000">
                      <a:alpha val="43137"/>
                    </a:srgbClr>
                  </a:outerShdw>
                </a:effectLst>
              </a:rPr>
              <a:t>Recommendation for Improvements OF </a:t>
            </a:r>
            <a:r>
              <a:rPr lang="en-US" sz="3600" dirty="0" err="1">
                <a:effectLst>
                  <a:outerShdw blurRad="38100" dist="38100" dir="2700000" algn="tl">
                    <a:srgbClr val="000000">
                      <a:alpha val="43137"/>
                    </a:srgbClr>
                  </a:outerShdw>
                </a:effectLst>
              </a:rPr>
              <a:t>CodeX</a:t>
            </a:r>
            <a:r>
              <a:rPr lang="en-US" sz="3600" dirty="0">
                <a:effectLst>
                  <a:outerShdw blurRad="38100" dist="38100" dir="2700000" algn="tl">
                    <a:srgbClr val="000000">
                      <a:alpha val="43137"/>
                    </a:srgbClr>
                  </a:outerShdw>
                </a:effectLst>
              </a:rPr>
              <a:t> Product</a:t>
            </a:r>
            <a:endParaRPr lang="en-US" dirty="0"/>
          </a:p>
        </p:txBody>
      </p:sp>
      <p:sp>
        <p:nvSpPr>
          <p:cNvPr id="3" name="Content Placeholder 2"/>
          <p:cNvSpPr>
            <a:spLocks noGrp="1"/>
          </p:cNvSpPr>
          <p:nvPr>
            <p:ph idx="1"/>
          </p:nvPr>
        </p:nvSpPr>
        <p:spPr/>
        <p:txBody>
          <a:bodyPr/>
          <a:lstStyle/>
          <a:p>
            <a:pPr marL="0" indent="0">
              <a:buNone/>
            </a:pPr>
            <a:r>
              <a:rPr lang="en-US" b="1" dirty="0">
                <a:solidFill>
                  <a:schemeClr val="accent6">
                    <a:lumMod val="75000"/>
                  </a:schemeClr>
                </a:solidFill>
                <a:effectLst/>
              </a:rPr>
              <a:t>6. Expected Ingredients:</a:t>
            </a:r>
            <a:endParaRPr lang="en-US" dirty="0">
              <a:solidFill>
                <a:schemeClr val="accent6">
                  <a:lumMod val="75000"/>
                </a:schemeClr>
              </a:solidFill>
              <a:effectLst/>
            </a:endParaRPr>
          </a:p>
          <a:p>
            <a:pPr lvl="0"/>
            <a:r>
              <a:rPr lang="en-US" dirty="0">
                <a:effectLst/>
              </a:rPr>
              <a:t>Respondents expect </a:t>
            </a:r>
            <a:r>
              <a:rPr lang="en-US" dirty="0" err="1">
                <a:effectLst/>
              </a:rPr>
              <a:t>CodeX</a:t>
            </a:r>
            <a:r>
              <a:rPr lang="en-US" dirty="0">
                <a:effectLst/>
              </a:rPr>
              <a:t> to contain caffeine and vitamins.</a:t>
            </a:r>
          </a:p>
          <a:p>
            <a:pPr lvl="0"/>
            <a:r>
              <a:rPr lang="en-US" dirty="0">
                <a:effectLst/>
              </a:rPr>
              <a:t>Ensure product formulations align with these expectations and consider incorporating additional health-conscious ingredients to enhance perceived value and appeal.</a:t>
            </a:r>
          </a:p>
          <a:p>
            <a:endParaRPr lang="en-US" dirty="0"/>
          </a:p>
        </p:txBody>
      </p:sp>
      <p:sp>
        <p:nvSpPr>
          <p:cNvPr id="4" name="Slide Number Placeholder 3"/>
          <p:cNvSpPr>
            <a:spLocks noGrp="1"/>
          </p:cNvSpPr>
          <p:nvPr>
            <p:ph type="sldNum" sz="quarter" idx="12"/>
          </p:nvPr>
        </p:nvSpPr>
        <p:spPr/>
        <p:txBody>
          <a:bodyPr/>
          <a:lstStyle/>
          <a:p>
            <a:fld id="{F0866223-1C80-4C3A-B0E5-7B8169EB2B6A}" type="slidenum">
              <a:rPr lang="en-US" smtClean="0"/>
              <a:t>36</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2353769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481" y="609600"/>
            <a:ext cx="11714480" cy="1326321"/>
          </a:xfrm>
        </p:spPr>
        <p:txBody>
          <a:bodyPr/>
          <a:lstStyle/>
          <a:p>
            <a:r>
              <a:rPr lang="en-US" sz="3600" dirty="0">
                <a:effectLst>
                  <a:outerShdw blurRad="38100" dist="38100" dir="2700000" algn="tl">
                    <a:srgbClr val="000000">
                      <a:alpha val="43137"/>
                    </a:srgbClr>
                  </a:outerShdw>
                </a:effectLst>
              </a:rPr>
              <a:t>Recommendation for Improvements OF </a:t>
            </a:r>
            <a:r>
              <a:rPr lang="en-US" sz="3600" dirty="0" err="1">
                <a:effectLst>
                  <a:outerShdw blurRad="38100" dist="38100" dir="2700000" algn="tl">
                    <a:srgbClr val="000000">
                      <a:alpha val="43137"/>
                    </a:srgbClr>
                  </a:outerShdw>
                </a:effectLst>
              </a:rPr>
              <a:t>CodeX</a:t>
            </a:r>
            <a:r>
              <a:rPr lang="en-US" sz="3600" dirty="0">
                <a:effectLst>
                  <a:outerShdw blurRad="38100" dist="38100" dir="2700000" algn="tl">
                    <a:srgbClr val="000000">
                      <a:alpha val="43137"/>
                    </a:srgbClr>
                  </a:outerShdw>
                </a:effectLst>
              </a:rPr>
              <a:t> Product</a:t>
            </a:r>
            <a:endParaRPr lang="en-US" dirty="0"/>
          </a:p>
        </p:txBody>
      </p:sp>
      <p:sp>
        <p:nvSpPr>
          <p:cNvPr id="3" name="Content Placeholder 2"/>
          <p:cNvSpPr>
            <a:spLocks noGrp="1"/>
          </p:cNvSpPr>
          <p:nvPr>
            <p:ph idx="1"/>
          </p:nvPr>
        </p:nvSpPr>
        <p:spPr/>
        <p:txBody>
          <a:bodyPr/>
          <a:lstStyle/>
          <a:p>
            <a:pPr marL="0" lvl="0" indent="0">
              <a:buNone/>
            </a:pPr>
            <a:r>
              <a:rPr lang="en-US" b="1" dirty="0" smtClean="0">
                <a:solidFill>
                  <a:schemeClr val="accent6">
                    <a:lumMod val="75000"/>
                  </a:schemeClr>
                </a:solidFill>
                <a:effectLst/>
              </a:rPr>
              <a:t>7. Marketing </a:t>
            </a:r>
            <a:r>
              <a:rPr lang="en-US" b="1" dirty="0">
                <a:solidFill>
                  <a:schemeClr val="accent6">
                    <a:lumMod val="75000"/>
                  </a:schemeClr>
                </a:solidFill>
                <a:effectLst/>
              </a:rPr>
              <a:t>Campaigns for </a:t>
            </a:r>
            <a:r>
              <a:rPr lang="en-US" b="1" dirty="0" err="1">
                <a:solidFill>
                  <a:schemeClr val="accent6">
                    <a:lumMod val="75000"/>
                  </a:schemeClr>
                </a:solidFill>
                <a:effectLst/>
              </a:rPr>
              <a:t>CodeX</a:t>
            </a:r>
            <a:r>
              <a:rPr lang="en-US" b="1" dirty="0">
                <a:solidFill>
                  <a:schemeClr val="accent6">
                    <a:lumMod val="75000"/>
                  </a:schemeClr>
                </a:solidFill>
                <a:effectLst/>
              </a:rPr>
              <a:t> Product:</a:t>
            </a:r>
            <a:endParaRPr lang="en-US" dirty="0">
              <a:solidFill>
                <a:schemeClr val="accent6">
                  <a:lumMod val="75000"/>
                </a:schemeClr>
              </a:solidFill>
              <a:effectLst/>
            </a:endParaRPr>
          </a:p>
          <a:p>
            <a:r>
              <a:rPr lang="en-US" dirty="0">
                <a:effectLst/>
              </a:rPr>
              <a:t>Based on the analysis, we can focus on running digital marketing campaigns, particularly online ads, to reach a larger audience of </a:t>
            </a:r>
            <a:r>
              <a:rPr lang="en-US" dirty="0" err="1">
                <a:effectLst/>
              </a:rPr>
              <a:t>CodeX</a:t>
            </a:r>
            <a:r>
              <a:rPr lang="en-US" dirty="0">
                <a:effectLst/>
              </a:rPr>
              <a:t> consumers. </a:t>
            </a:r>
            <a:endParaRPr lang="en-US" dirty="0" smtClean="0">
              <a:effectLst/>
            </a:endParaRPr>
          </a:p>
          <a:p>
            <a:r>
              <a:rPr lang="en-US" dirty="0" smtClean="0">
                <a:effectLst/>
              </a:rPr>
              <a:t>Additionally</a:t>
            </a:r>
            <a:r>
              <a:rPr lang="en-US" dirty="0">
                <a:effectLst/>
              </a:rPr>
              <a:t>, investing in TV commercials can complement online efforts and further enhance brand visibility.</a:t>
            </a:r>
          </a:p>
          <a:p>
            <a:endParaRPr lang="en-US" dirty="0"/>
          </a:p>
        </p:txBody>
      </p:sp>
      <p:sp>
        <p:nvSpPr>
          <p:cNvPr id="4" name="Slide Number Placeholder 3"/>
          <p:cNvSpPr>
            <a:spLocks noGrp="1"/>
          </p:cNvSpPr>
          <p:nvPr>
            <p:ph type="sldNum" sz="quarter" idx="12"/>
          </p:nvPr>
        </p:nvSpPr>
        <p:spPr/>
        <p:txBody>
          <a:bodyPr/>
          <a:lstStyle/>
          <a:p>
            <a:fld id="{F0866223-1C80-4C3A-B0E5-7B8169EB2B6A}" type="slidenum">
              <a:rPr lang="en-US" smtClean="0"/>
              <a:t>37</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34249477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201" y="609600"/>
            <a:ext cx="11795760" cy="1326321"/>
          </a:xfrm>
        </p:spPr>
        <p:txBody>
          <a:bodyPr>
            <a:normAutofit/>
          </a:bodyPr>
          <a:lstStyle/>
          <a:p>
            <a:r>
              <a:rPr lang="en-US" sz="3600" dirty="0">
                <a:effectLst>
                  <a:outerShdw blurRad="38100" dist="38100" dir="2700000" algn="tl">
                    <a:srgbClr val="000000">
                      <a:alpha val="43137"/>
                    </a:srgbClr>
                  </a:outerShdw>
                </a:effectLst>
              </a:rPr>
              <a:t>Recommendation for Improvements OF </a:t>
            </a:r>
            <a:r>
              <a:rPr lang="en-US" sz="3600" dirty="0" err="1">
                <a:effectLst>
                  <a:outerShdw blurRad="38100" dist="38100" dir="2700000" algn="tl">
                    <a:srgbClr val="000000">
                      <a:alpha val="43137"/>
                    </a:srgbClr>
                  </a:outerShdw>
                </a:effectLst>
              </a:rPr>
              <a:t>CodeX</a:t>
            </a:r>
            <a:r>
              <a:rPr lang="en-US" sz="3600" dirty="0">
                <a:effectLst>
                  <a:outerShdw blurRad="38100" dist="38100" dir="2700000" algn="tl">
                    <a:srgbClr val="000000">
                      <a:alpha val="43137"/>
                    </a:srgbClr>
                  </a:outerShdw>
                </a:effectLst>
              </a:rPr>
              <a:t> Product</a:t>
            </a:r>
            <a:endParaRPr lang="en-US" sz="3600" dirty="0"/>
          </a:p>
        </p:txBody>
      </p:sp>
      <p:sp>
        <p:nvSpPr>
          <p:cNvPr id="3" name="Content Placeholder 2"/>
          <p:cNvSpPr>
            <a:spLocks noGrp="1"/>
          </p:cNvSpPr>
          <p:nvPr>
            <p:ph idx="1"/>
          </p:nvPr>
        </p:nvSpPr>
        <p:spPr/>
        <p:txBody>
          <a:bodyPr/>
          <a:lstStyle/>
          <a:p>
            <a:pPr marL="0" lvl="0" indent="0">
              <a:buNone/>
            </a:pPr>
            <a:r>
              <a:rPr lang="en-US" b="1" dirty="0" smtClean="0">
                <a:solidFill>
                  <a:schemeClr val="accent6">
                    <a:lumMod val="75000"/>
                  </a:schemeClr>
                </a:solidFill>
                <a:effectLst/>
              </a:rPr>
              <a:t>8. Brand </a:t>
            </a:r>
            <a:r>
              <a:rPr lang="en-US" b="1" dirty="0">
                <a:solidFill>
                  <a:schemeClr val="accent6">
                    <a:lumMod val="75000"/>
                  </a:schemeClr>
                </a:solidFill>
                <a:effectLst/>
              </a:rPr>
              <a:t>Ambassador:</a:t>
            </a:r>
            <a:endParaRPr lang="en-US" dirty="0">
              <a:solidFill>
                <a:schemeClr val="accent6">
                  <a:lumMod val="75000"/>
                </a:schemeClr>
              </a:solidFill>
              <a:effectLst/>
            </a:endParaRPr>
          </a:p>
          <a:p>
            <a:r>
              <a:rPr lang="en-US" dirty="0">
                <a:effectLst/>
              </a:rPr>
              <a:t>Brand ambassadors such as </a:t>
            </a:r>
            <a:r>
              <a:rPr lang="en-US" dirty="0" err="1">
                <a:effectLst/>
              </a:rPr>
              <a:t>Virat</a:t>
            </a:r>
            <a:r>
              <a:rPr lang="en-US" dirty="0">
                <a:effectLst/>
              </a:rPr>
              <a:t> </a:t>
            </a:r>
            <a:r>
              <a:rPr lang="en-US" dirty="0" err="1">
                <a:effectLst/>
              </a:rPr>
              <a:t>Kohli</a:t>
            </a:r>
            <a:r>
              <a:rPr lang="en-US" dirty="0">
                <a:effectLst/>
              </a:rPr>
              <a:t>, </a:t>
            </a:r>
            <a:r>
              <a:rPr lang="en-US" dirty="0" err="1">
                <a:effectLst/>
              </a:rPr>
              <a:t>Sachin</a:t>
            </a:r>
            <a:r>
              <a:rPr lang="en-US" dirty="0">
                <a:effectLst/>
              </a:rPr>
              <a:t> Tendulkar, </a:t>
            </a:r>
            <a:r>
              <a:rPr lang="en-US" dirty="0" err="1">
                <a:effectLst/>
              </a:rPr>
              <a:t>Dhoni</a:t>
            </a:r>
            <a:r>
              <a:rPr lang="en-US" dirty="0">
                <a:effectLst/>
              </a:rPr>
              <a:t>, and other celebrities with connections to exercise and sports can enhance product visibility and promote the product effectively. </a:t>
            </a:r>
            <a:endParaRPr lang="en-US" dirty="0" smtClean="0">
              <a:effectLst/>
            </a:endParaRPr>
          </a:p>
          <a:p>
            <a:r>
              <a:rPr lang="en-US" dirty="0" smtClean="0">
                <a:effectLst/>
              </a:rPr>
              <a:t>Additionally</a:t>
            </a:r>
            <a:r>
              <a:rPr lang="en-US" dirty="0">
                <a:effectLst/>
              </a:rPr>
              <a:t>, tennis stars and other athletes can also serve as impactful ambassadors due to their influence and relevance to the target audience.</a:t>
            </a:r>
          </a:p>
          <a:p>
            <a:endParaRPr lang="en-US" dirty="0"/>
          </a:p>
        </p:txBody>
      </p:sp>
      <p:sp>
        <p:nvSpPr>
          <p:cNvPr id="4" name="Slide Number Placeholder 3"/>
          <p:cNvSpPr>
            <a:spLocks noGrp="1"/>
          </p:cNvSpPr>
          <p:nvPr>
            <p:ph type="sldNum" sz="quarter" idx="12"/>
          </p:nvPr>
        </p:nvSpPr>
        <p:spPr/>
        <p:txBody>
          <a:bodyPr/>
          <a:lstStyle/>
          <a:p>
            <a:fld id="{F0866223-1C80-4C3A-B0E5-7B8169EB2B6A}" type="slidenum">
              <a:rPr lang="en-US" smtClean="0"/>
              <a:t>38</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2420384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201" y="609600"/>
            <a:ext cx="11826240" cy="1326321"/>
          </a:xfrm>
        </p:spPr>
        <p:txBody>
          <a:bodyPr/>
          <a:lstStyle/>
          <a:p>
            <a:r>
              <a:rPr lang="en-US" sz="3600" dirty="0">
                <a:effectLst>
                  <a:outerShdw blurRad="38100" dist="38100" dir="2700000" algn="tl">
                    <a:srgbClr val="000000">
                      <a:alpha val="43137"/>
                    </a:srgbClr>
                  </a:outerShdw>
                </a:effectLst>
              </a:rPr>
              <a:t>Recommendation for Improvements OF </a:t>
            </a:r>
            <a:r>
              <a:rPr lang="en-US" sz="3600" dirty="0" err="1">
                <a:effectLst>
                  <a:outerShdw blurRad="38100" dist="38100" dir="2700000" algn="tl">
                    <a:srgbClr val="000000">
                      <a:alpha val="43137"/>
                    </a:srgbClr>
                  </a:outerShdw>
                </a:effectLst>
              </a:rPr>
              <a:t>CodeX</a:t>
            </a:r>
            <a:r>
              <a:rPr lang="en-US" sz="3600" dirty="0">
                <a:effectLst>
                  <a:outerShdw blurRad="38100" dist="38100" dir="2700000" algn="tl">
                    <a:srgbClr val="000000">
                      <a:alpha val="43137"/>
                    </a:srgbClr>
                  </a:outerShdw>
                </a:effectLst>
              </a:rPr>
              <a:t> Product</a:t>
            </a:r>
            <a:endParaRPr lang="en-US" dirty="0"/>
          </a:p>
        </p:txBody>
      </p:sp>
      <p:sp>
        <p:nvSpPr>
          <p:cNvPr id="3" name="Content Placeholder 2"/>
          <p:cNvSpPr>
            <a:spLocks noGrp="1"/>
          </p:cNvSpPr>
          <p:nvPr>
            <p:ph idx="1"/>
          </p:nvPr>
        </p:nvSpPr>
        <p:spPr/>
        <p:txBody>
          <a:bodyPr/>
          <a:lstStyle/>
          <a:p>
            <a:pPr marL="0" lvl="0" indent="0">
              <a:buNone/>
            </a:pPr>
            <a:r>
              <a:rPr lang="en-US" b="1" dirty="0" smtClean="0">
                <a:solidFill>
                  <a:schemeClr val="accent6">
                    <a:lumMod val="75000"/>
                  </a:schemeClr>
                </a:solidFill>
                <a:effectLst/>
              </a:rPr>
              <a:t>9. Target </a:t>
            </a:r>
            <a:r>
              <a:rPr lang="en-US" b="1" dirty="0">
                <a:solidFill>
                  <a:schemeClr val="accent6">
                    <a:lumMod val="75000"/>
                  </a:schemeClr>
                </a:solidFill>
                <a:effectLst/>
              </a:rPr>
              <a:t>Audience:</a:t>
            </a:r>
            <a:endParaRPr lang="en-US" dirty="0">
              <a:solidFill>
                <a:schemeClr val="accent6">
                  <a:lumMod val="75000"/>
                </a:schemeClr>
              </a:solidFill>
              <a:effectLst/>
            </a:endParaRPr>
          </a:p>
          <a:p>
            <a:r>
              <a:rPr lang="en-US" dirty="0">
                <a:effectLst/>
              </a:rPr>
              <a:t>The targeted audience for </a:t>
            </a:r>
            <a:r>
              <a:rPr lang="en-US" dirty="0" err="1">
                <a:effectLst/>
              </a:rPr>
              <a:t>CodeX</a:t>
            </a:r>
            <a:r>
              <a:rPr lang="en-US" dirty="0">
                <a:effectLst/>
              </a:rPr>
              <a:t> should be the youth (15–30) due to their significant representation, aligning with the brand's energy drink positioning aimed at active lifestyles and vitality.</a:t>
            </a:r>
          </a:p>
          <a:p>
            <a:endParaRPr lang="en-US" dirty="0"/>
          </a:p>
        </p:txBody>
      </p:sp>
      <p:sp>
        <p:nvSpPr>
          <p:cNvPr id="4" name="Slide Number Placeholder 3"/>
          <p:cNvSpPr>
            <a:spLocks noGrp="1"/>
          </p:cNvSpPr>
          <p:nvPr>
            <p:ph type="sldNum" sz="quarter" idx="12"/>
          </p:nvPr>
        </p:nvSpPr>
        <p:spPr/>
        <p:txBody>
          <a:bodyPr/>
          <a:lstStyle/>
          <a:p>
            <a:fld id="{F0866223-1C80-4C3A-B0E5-7B8169EB2B6A}" type="slidenum">
              <a:rPr lang="en-US" smtClean="0"/>
              <a:t>39</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756511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678" y="155787"/>
            <a:ext cx="8534400" cy="1198880"/>
          </a:xfrm>
        </p:spPr>
        <p:txBody>
          <a:bodyPr>
            <a:normAutofit/>
          </a:bodyPr>
          <a:lstStyle/>
          <a:p>
            <a:r>
              <a:rPr lang="en-US" sz="3600" dirty="0"/>
              <a:t>Other resources </a:t>
            </a:r>
            <a:r>
              <a:rPr lang="en-US" sz="3600" dirty="0" smtClean="0"/>
              <a:t>provided</a:t>
            </a:r>
            <a:endParaRPr lang="en-US" sz="3600"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95436026"/>
              </p:ext>
            </p:extLst>
          </p:nvPr>
        </p:nvGraphicFramePr>
        <p:xfrm>
          <a:off x="1867158" y="1571722"/>
          <a:ext cx="8391440" cy="34528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p:cNvSpPr>
            <a:spLocks noGrp="1"/>
          </p:cNvSpPr>
          <p:nvPr>
            <p:ph type="sldNum" sz="quarter" idx="12"/>
          </p:nvPr>
        </p:nvSpPr>
        <p:spPr/>
        <p:txBody>
          <a:bodyPr/>
          <a:lstStyle/>
          <a:p>
            <a:fld id="{F0866223-1C80-4C3A-B0E5-7B8169EB2B6A}" type="slidenum">
              <a:rPr lang="en-US" smtClean="0"/>
              <a:t>4</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626665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0" y="101600"/>
            <a:ext cx="7325476" cy="1239520"/>
          </a:xfrm>
        </p:spPr>
        <p:txBody>
          <a:bodyPr>
            <a:normAutofit/>
          </a:bodyPr>
          <a:lstStyle/>
          <a:p>
            <a:r>
              <a:rPr lang="en-US" sz="3600" dirty="0"/>
              <a:t> </a:t>
            </a:r>
            <a:r>
              <a:rPr lang="en-US" sz="3600" dirty="0" smtClean="0"/>
              <a:t>Tools Used</a:t>
            </a:r>
            <a:endParaRPr lang="en-US" sz="3600"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97574570"/>
              </p:ext>
            </p:extLst>
          </p:nvPr>
        </p:nvGraphicFramePr>
        <p:xfrm>
          <a:off x="2623127" y="1341120"/>
          <a:ext cx="7527637" cy="45421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p:cNvSpPr>
            <a:spLocks noGrp="1"/>
          </p:cNvSpPr>
          <p:nvPr>
            <p:ph type="sldNum" sz="quarter" idx="12"/>
          </p:nvPr>
        </p:nvSpPr>
        <p:spPr/>
        <p:txBody>
          <a:bodyPr/>
          <a:lstStyle/>
          <a:p>
            <a:fld id="{F0866223-1C80-4C3A-B0E5-7B8169EB2B6A}" type="slidenum">
              <a:rPr lang="en-US" smtClean="0"/>
              <a:t>5</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1523364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7822" y="615143"/>
            <a:ext cx="8534400" cy="863600"/>
          </a:xfrm>
        </p:spPr>
        <p:txBody>
          <a:bodyPr>
            <a:normAutofit/>
          </a:bodyPr>
          <a:lstStyle/>
          <a:p>
            <a:r>
              <a:rPr lang="en-US" sz="3600" dirty="0"/>
              <a:t>Categories</a:t>
            </a:r>
          </a:p>
        </p:txBody>
      </p:sp>
      <p:sp>
        <p:nvSpPr>
          <p:cNvPr id="3" name="Content Placeholder 2"/>
          <p:cNvSpPr>
            <a:spLocks noGrp="1"/>
          </p:cNvSpPr>
          <p:nvPr>
            <p:ph idx="1"/>
          </p:nvPr>
        </p:nvSpPr>
        <p:spPr>
          <a:xfrm>
            <a:off x="1894554" y="1820489"/>
            <a:ext cx="8440937" cy="2733038"/>
          </a:xfrm>
        </p:spPr>
        <p:txBody>
          <a:bodyPr numCol="2">
            <a:noAutofit/>
          </a:bodyPr>
          <a:lstStyle/>
          <a:p>
            <a:r>
              <a:rPr lang="en-US" sz="2400" dirty="0"/>
              <a:t>Demographic Insights </a:t>
            </a:r>
            <a:endParaRPr lang="en-US" sz="2400" dirty="0" smtClean="0"/>
          </a:p>
          <a:p>
            <a:r>
              <a:rPr lang="en-US" sz="2400" dirty="0" smtClean="0"/>
              <a:t>Consumer </a:t>
            </a:r>
            <a:r>
              <a:rPr lang="en-US" sz="2400" dirty="0"/>
              <a:t>Preferences </a:t>
            </a:r>
            <a:endParaRPr lang="en-US" sz="2400" dirty="0" smtClean="0"/>
          </a:p>
          <a:p>
            <a:r>
              <a:rPr lang="en-US" sz="2400" dirty="0" smtClean="0"/>
              <a:t>Competition </a:t>
            </a:r>
            <a:r>
              <a:rPr lang="en-US" sz="2400" dirty="0"/>
              <a:t>analysis </a:t>
            </a:r>
            <a:endParaRPr lang="en-US" sz="2400" dirty="0" smtClean="0"/>
          </a:p>
          <a:p>
            <a:r>
              <a:rPr lang="en-US" sz="2400" dirty="0" smtClean="0"/>
              <a:t>Marketing </a:t>
            </a:r>
            <a:r>
              <a:rPr lang="en-US" sz="2400" dirty="0"/>
              <a:t>channels </a:t>
            </a:r>
            <a:endParaRPr lang="en-US" sz="2400" dirty="0" smtClean="0"/>
          </a:p>
          <a:p>
            <a:r>
              <a:rPr lang="en-US" sz="2400" dirty="0" smtClean="0"/>
              <a:t>Brand </a:t>
            </a:r>
            <a:r>
              <a:rPr lang="en-US" sz="2400" dirty="0"/>
              <a:t>Awareness </a:t>
            </a:r>
            <a:endParaRPr lang="en-US" sz="2400" dirty="0" smtClean="0"/>
          </a:p>
          <a:p>
            <a:r>
              <a:rPr lang="en-US" sz="2400" dirty="0" smtClean="0"/>
              <a:t>Brand </a:t>
            </a:r>
            <a:r>
              <a:rPr lang="en-US" sz="2400" dirty="0"/>
              <a:t>Penetration </a:t>
            </a:r>
            <a:endParaRPr lang="en-US" sz="2400" dirty="0" smtClean="0"/>
          </a:p>
          <a:p>
            <a:r>
              <a:rPr lang="en-US" sz="2400" dirty="0" smtClean="0"/>
              <a:t>Purchase </a:t>
            </a:r>
            <a:r>
              <a:rPr lang="en-US" sz="2400" dirty="0"/>
              <a:t>Behavior </a:t>
            </a:r>
            <a:endParaRPr lang="en-US" sz="2400" dirty="0" smtClean="0"/>
          </a:p>
          <a:p>
            <a:r>
              <a:rPr lang="en-US" sz="2400" dirty="0" smtClean="0"/>
              <a:t>Product </a:t>
            </a:r>
            <a:r>
              <a:rPr lang="en-US" sz="2400" dirty="0"/>
              <a:t>Development </a:t>
            </a:r>
            <a:endParaRPr lang="en-US" sz="2400" dirty="0" smtClean="0"/>
          </a:p>
          <a:p>
            <a:r>
              <a:rPr lang="en-US" sz="2400" dirty="0" smtClean="0"/>
              <a:t>Recommendation </a:t>
            </a:r>
            <a:r>
              <a:rPr lang="en-US" sz="2400" dirty="0"/>
              <a:t>for </a:t>
            </a:r>
            <a:r>
              <a:rPr lang="en-US" sz="2400" dirty="0" err="1"/>
              <a:t>CodeX</a:t>
            </a:r>
            <a:endParaRPr lang="en-US" sz="2400" dirty="0"/>
          </a:p>
        </p:txBody>
      </p:sp>
      <p:sp>
        <p:nvSpPr>
          <p:cNvPr id="4" name="Slide Number Placeholder 3"/>
          <p:cNvSpPr>
            <a:spLocks noGrp="1"/>
          </p:cNvSpPr>
          <p:nvPr>
            <p:ph type="sldNum" sz="quarter" idx="12"/>
          </p:nvPr>
        </p:nvSpPr>
        <p:spPr/>
        <p:txBody>
          <a:bodyPr/>
          <a:lstStyle/>
          <a:p>
            <a:fld id="{F0866223-1C80-4C3A-B0E5-7B8169EB2B6A}" type="slidenum">
              <a:rPr lang="en-US" smtClean="0"/>
              <a:t>6</a:t>
            </a:fld>
            <a:endParaRPr lang="en-US"/>
          </a:p>
        </p:txBody>
      </p:sp>
      <p:sp>
        <p:nvSpPr>
          <p:cNvPr id="5" name="Footer Placeholder 4"/>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32598778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523" y="265905"/>
            <a:ext cx="10353761" cy="877249"/>
          </a:xfrm>
        </p:spPr>
        <p:txBody>
          <a:bodyPr>
            <a:normAutofit/>
          </a:bodyPr>
          <a:lstStyle/>
          <a:p>
            <a:r>
              <a:rPr lang="en-US" sz="3600" dirty="0"/>
              <a:t>Demographic </a:t>
            </a:r>
            <a:r>
              <a:rPr lang="en-US" sz="3600" dirty="0" smtClean="0"/>
              <a:t>Insights</a:t>
            </a:r>
            <a:endParaRPr lang="en-US" sz="3600" dirty="0"/>
          </a:p>
        </p:txBody>
      </p:sp>
      <p:sp>
        <p:nvSpPr>
          <p:cNvPr id="3" name="Content Placeholder 2"/>
          <p:cNvSpPr>
            <a:spLocks noGrp="1"/>
          </p:cNvSpPr>
          <p:nvPr>
            <p:ph idx="1"/>
          </p:nvPr>
        </p:nvSpPr>
        <p:spPr>
          <a:xfrm>
            <a:off x="913794" y="1555287"/>
            <a:ext cx="4966780" cy="357409"/>
          </a:xfrm>
        </p:spPr>
        <p:txBody>
          <a:bodyPr>
            <a:normAutofit/>
          </a:bodyPr>
          <a:lstStyle/>
          <a:p>
            <a:pPr>
              <a:buFont typeface="Wingdings" panose="05000000000000000000" pitchFamily="2" charset="2"/>
              <a:buChar char="q"/>
            </a:pPr>
            <a:r>
              <a:rPr lang="en-US" sz="1400" dirty="0">
                <a:solidFill>
                  <a:schemeClr val="accent6">
                    <a:lumMod val="75000"/>
                  </a:schemeClr>
                </a:solidFill>
              </a:rPr>
              <a:t>Who prefers energy drink more </a:t>
            </a:r>
            <a:r>
              <a:rPr lang="en-US" sz="1400" dirty="0" smtClean="0">
                <a:solidFill>
                  <a:schemeClr val="accent6">
                    <a:lumMod val="75000"/>
                  </a:schemeClr>
                </a:solidFill>
              </a:rPr>
              <a:t>?</a:t>
            </a:r>
          </a:p>
        </p:txBody>
      </p:sp>
      <p:sp>
        <p:nvSpPr>
          <p:cNvPr id="5" name="TextBox 4"/>
          <p:cNvSpPr txBox="1"/>
          <p:nvPr/>
        </p:nvSpPr>
        <p:spPr>
          <a:xfrm>
            <a:off x="888428" y="1960707"/>
            <a:ext cx="10224695" cy="707886"/>
          </a:xfrm>
          <a:prstGeom prst="rect">
            <a:avLst/>
          </a:prstGeom>
          <a:noFill/>
        </p:spPr>
        <p:txBody>
          <a:bodyPr wrap="square" rtlCol="0">
            <a:spAutoFit/>
          </a:bodyPr>
          <a:lstStyle/>
          <a:p>
            <a:r>
              <a:rPr lang="en-US" sz="2000" dirty="0"/>
              <a:t>Males demonstrate a higher preference for energy drinks compared to females and non-binary individuals.</a:t>
            </a:r>
          </a:p>
        </p:txBody>
      </p:sp>
      <p:graphicFrame>
        <p:nvGraphicFramePr>
          <p:cNvPr id="6" name="Chart 5"/>
          <p:cNvGraphicFramePr/>
          <p:nvPr>
            <p:extLst>
              <p:ext uri="{D42A27DB-BD31-4B8C-83A1-F6EECF244321}">
                <p14:modId xmlns:p14="http://schemas.microsoft.com/office/powerpoint/2010/main" val="491910819"/>
              </p:ext>
            </p:extLst>
          </p:nvPr>
        </p:nvGraphicFramePr>
        <p:xfrm>
          <a:off x="5580889" y="2682240"/>
          <a:ext cx="6103112" cy="3970413"/>
        </p:xfrm>
        <a:graphic>
          <a:graphicData uri="http://schemas.openxmlformats.org/drawingml/2006/chart">
            <c:chart xmlns:c="http://schemas.openxmlformats.org/drawingml/2006/chart" xmlns:r="http://schemas.openxmlformats.org/officeDocument/2006/relationships" r:id="rId2"/>
          </a:graphicData>
        </a:graphic>
      </p:graphicFrame>
      <p:sp>
        <p:nvSpPr>
          <p:cNvPr id="7" name="Slide Number Placeholder 6"/>
          <p:cNvSpPr>
            <a:spLocks noGrp="1"/>
          </p:cNvSpPr>
          <p:nvPr>
            <p:ph type="sldNum" sz="quarter" idx="12"/>
          </p:nvPr>
        </p:nvSpPr>
        <p:spPr/>
        <p:txBody>
          <a:bodyPr/>
          <a:lstStyle/>
          <a:p>
            <a:fld id="{F0866223-1C80-4C3A-B0E5-7B8169EB2B6A}" type="slidenum">
              <a:rPr lang="en-US" smtClean="0"/>
              <a:t>7</a:t>
            </a:fld>
            <a:endParaRPr lang="en-US"/>
          </a:p>
        </p:txBody>
      </p:sp>
      <p:sp>
        <p:nvSpPr>
          <p:cNvPr id="8" name="Footer Placeholder 7"/>
          <p:cNvSpPr>
            <a:spLocks noGrp="1"/>
          </p:cNvSpPr>
          <p:nvPr>
            <p:ph type="ftr" sz="quarter" idx="11"/>
          </p:nvPr>
        </p:nvSpPr>
        <p:spPr/>
        <p:txBody>
          <a:bodyPr/>
          <a:lstStyle/>
          <a:p>
            <a:r>
              <a:rPr lang="en-US" smtClean="0">
                <a:solidFill>
                  <a:schemeClr val="tx1">
                    <a:lumMod val="50000"/>
                  </a:schemeClr>
                </a:solidFill>
              </a:rPr>
              <a:t>Market Analysis - CodeX  BY A. Zunorain</a:t>
            </a:r>
            <a:endParaRPr lang="en-US">
              <a:solidFill>
                <a:schemeClr val="tx1">
                  <a:lumMod val="50000"/>
                </a:schemeClr>
              </a:solidFill>
            </a:endParaRPr>
          </a:p>
        </p:txBody>
      </p:sp>
    </p:spTree>
    <p:extLst>
      <p:ext uri="{BB962C8B-B14F-4D97-AF65-F5344CB8AC3E}">
        <p14:creationId xmlns:p14="http://schemas.microsoft.com/office/powerpoint/2010/main" val="25886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1679" y="151099"/>
            <a:ext cx="10353761" cy="1061603"/>
          </a:xfrm>
        </p:spPr>
        <p:txBody>
          <a:bodyPr>
            <a:normAutofit/>
          </a:bodyPr>
          <a:lstStyle/>
          <a:p>
            <a:r>
              <a:rPr lang="en-US" sz="3600" dirty="0"/>
              <a:t>Demographic Insights </a:t>
            </a:r>
          </a:p>
        </p:txBody>
      </p:sp>
      <p:sp>
        <p:nvSpPr>
          <p:cNvPr id="3" name="Content Placeholder 2"/>
          <p:cNvSpPr>
            <a:spLocks noGrp="1"/>
          </p:cNvSpPr>
          <p:nvPr>
            <p:ph idx="1"/>
          </p:nvPr>
        </p:nvSpPr>
        <p:spPr>
          <a:xfrm>
            <a:off x="1081678" y="1408787"/>
            <a:ext cx="5392274" cy="371660"/>
          </a:xfrm>
        </p:spPr>
        <p:txBody>
          <a:bodyPr>
            <a:normAutofit/>
          </a:bodyPr>
          <a:lstStyle/>
          <a:p>
            <a:pPr>
              <a:buFont typeface="Wingdings" panose="05000000000000000000" pitchFamily="2" charset="2"/>
              <a:buChar char="q"/>
            </a:pPr>
            <a:r>
              <a:rPr lang="en-US" sz="1400" dirty="0" smtClean="0">
                <a:solidFill>
                  <a:schemeClr val="accent6">
                    <a:lumMod val="75000"/>
                  </a:schemeClr>
                </a:solidFill>
              </a:rPr>
              <a:t>Which </a:t>
            </a:r>
            <a:r>
              <a:rPr lang="en-US" sz="1400" dirty="0">
                <a:solidFill>
                  <a:schemeClr val="accent6">
                    <a:lumMod val="75000"/>
                  </a:schemeClr>
                </a:solidFill>
              </a:rPr>
              <a:t>age group prefers energy drinks more?</a:t>
            </a:r>
          </a:p>
        </p:txBody>
      </p:sp>
      <p:graphicFrame>
        <p:nvGraphicFramePr>
          <p:cNvPr id="5" name="Chart 4"/>
          <p:cNvGraphicFramePr/>
          <p:nvPr>
            <p:extLst>
              <p:ext uri="{D42A27DB-BD31-4B8C-83A1-F6EECF244321}">
                <p14:modId xmlns:p14="http://schemas.microsoft.com/office/powerpoint/2010/main" val="1359750508"/>
              </p:ext>
            </p:extLst>
          </p:nvPr>
        </p:nvGraphicFramePr>
        <p:xfrm>
          <a:off x="6473952" y="1212702"/>
          <a:ext cx="5523992" cy="4538874"/>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a:off x="1081678" y="1815390"/>
            <a:ext cx="5263704" cy="707886"/>
          </a:xfrm>
          <a:prstGeom prst="rect">
            <a:avLst/>
          </a:prstGeom>
          <a:noFill/>
        </p:spPr>
        <p:txBody>
          <a:bodyPr wrap="square" rtlCol="0">
            <a:spAutoFit/>
          </a:bodyPr>
          <a:lstStyle/>
          <a:p>
            <a:pPr algn="just"/>
            <a:r>
              <a:rPr lang="en-US" sz="2000" dirty="0"/>
              <a:t>The age group of 19-30 demonstrates the highest preference for energy drinks</a:t>
            </a:r>
            <a:r>
              <a:rPr lang="en-US" sz="2000" dirty="0" smtClean="0"/>
              <a:t>.</a:t>
            </a:r>
            <a:endParaRPr lang="en-US" sz="2000" dirty="0"/>
          </a:p>
        </p:txBody>
      </p:sp>
      <p:sp>
        <p:nvSpPr>
          <p:cNvPr id="7" name="Slide Number Placeholder 6"/>
          <p:cNvSpPr>
            <a:spLocks noGrp="1"/>
          </p:cNvSpPr>
          <p:nvPr>
            <p:ph type="sldNum" sz="quarter" idx="12"/>
          </p:nvPr>
        </p:nvSpPr>
        <p:spPr/>
        <p:txBody>
          <a:bodyPr/>
          <a:lstStyle/>
          <a:p>
            <a:fld id="{F0866223-1C80-4C3A-B0E5-7B8169EB2B6A}" type="slidenum">
              <a:rPr lang="en-US" smtClean="0"/>
              <a:t>8</a:t>
            </a:fld>
            <a:endParaRPr lang="en-US"/>
          </a:p>
        </p:txBody>
      </p:sp>
      <p:sp>
        <p:nvSpPr>
          <p:cNvPr id="8" name="Footer Placeholder 7"/>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
        <p:nvSpPr>
          <p:cNvPr id="4" name="TextBox 3"/>
          <p:cNvSpPr txBox="1"/>
          <p:nvPr/>
        </p:nvSpPr>
        <p:spPr>
          <a:xfrm>
            <a:off x="1081678" y="3907012"/>
            <a:ext cx="5263704" cy="1569660"/>
          </a:xfrm>
          <a:prstGeom prst="rect">
            <a:avLst/>
          </a:prstGeom>
          <a:noFill/>
        </p:spPr>
        <p:txBody>
          <a:bodyPr wrap="square" rtlCol="0">
            <a:spAutoFit/>
          </a:bodyPr>
          <a:lstStyle/>
          <a:p>
            <a:pPr algn="just"/>
            <a:r>
              <a:rPr lang="en-US" sz="1600" dirty="0"/>
              <a:t>The company should focus its marketing efforts on the 19-30 age group, as they demonstrate the highest preference for energy drinks among other age groups, with approximately 5.5K individuals. This strategic targeting can significantly enhance sales performance.</a:t>
            </a:r>
          </a:p>
        </p:txBody>
      </p:sp>
      <p:sp>
        <p:nvSpPr>
          <p:cNvPr id="9" name="TextBox 8"/>
          <p:cNvSpPr txBox="1"/>
          <p:nvPr/>
        </p:nvSpPr>
        <p:spPr>
          <a:xfrm>
            <a:off x="1081678" y="3537680"/>
            <a:ext cx="1840889" cy="338554"/>
          </a:xfrm>
          <a:prstGeom prst="rect">
            <a:avLst/>
          </a:prstGeom>
          <a:noFill/>
        </p:spPr>
        <p:txBody>
          <a:bodyPr wrap="none" rtlCol="0">
            <a:spAutoFit/>
          </a:bodyPr>
          <a:lstStyle/>
          <a:p>
            <a:r>
              <a:rPr lang="en-US" sz="1600" i="1" dirty="0" smtClean="0">
                <a:solidFill>
                  <a:srgbClr val="FFFF00"/>
                </a:solidFill>
                <a:effectLst>
                  <a:outerShdw blurRad="38100" dist="38100" dir="2700000" algn="tl">
                    <a:srgbClr val="000000">
                      <a:alpha val="43137"/>
                    </a:srgbClr>
                  </a:outerShdw>
                </a:effectLst>
              </a:rPr>
              <a:t>Recommendation:</a:t>
            </a:r>
            <a:endParaRPr lang="en-US" sz="1600" i="1" dirty="0">
              <a:solidFill>
                <a:srgbClr val="FFFF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977626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4532" y="27700"/>
            <a:ext cx="8534400" cy="1097280"/>
          </a:xfrm>
        </p:spPr>
        <p:txBody>
          <a:bodyPr>
            <a:normAutofit/>
          </a:bodyPr>
          <a:lstStyle/>
          <a:p>
            <a:r>
              <a:rPr lang="en-US" sz="3600" dirty="0"/>
              <a:t>Demographic Insights </a:t>
            </a:r>
          </a:p>
        </p:txBody>
      </p:sp>
      <p:sp>
        <p:nvSpPr>
          <p:cNvPr id="3" name="Content Placeholder 2"/>
          <p:cNvSpPr>
            <a:spLocks noGrp="1"/>
          </p:cNvSpPr>
          <p:nvPr>
            <p:ph idx="1"/>
          </p:nvPr>
        </p:nvSpPr>
        <p:spPr>
          <a:xfrm>
            <a:off x="1236916" y="1434017"/>
            <a:ext cx="6329236" cy="390815"/>
          </a:xfrm>
        </p:spPr>
        <p:txBody>
          <a:bodyPr>
            <a:normAutofit/>
          </a:bodyPr>
          <a:lstStyle/>
          <a:p>
            <a:pPr>
              <a:buFont typeface="Wingdings" panose="05000000000000000000" pitchFamily="2" charset="2"/>
              <a:buChar char="q"/>
            </a:pPr>
            <a:r>
              <a:rPr lang="en-US" sz="1400" dirty="0">
                <a:solidFill>
                  <a:schemeClr val="accent6">
                    <a:lumMod val="75000"/>
                  </a:schemeClr>
                </a:solidFill>
              </a:rPr>
              <a:t>Which type of marketing reaches the most Youth (15-30</a:t>
            </a:r>
            <a:r>
              <a:rPr lang="en-US" sz="1400" dirty="0" smtClean="0">
                <a:solidFill>
                  <a:schemeClr val="accent6">
                    <a:lumMod val="75000"/>
                  </a:schemeClr>
                </a:solidFill>
              </a:rPr>
              <a:t>)?</a:t>
            </a:r>
            <a:endParaRPr lang="en-US" sz="1400" dirty="0">
              <a:solidFill>
                <a:schemeClr val="accent6">
                  <a:lumMod val="75000"/>
                </a:schemeClr>
              </a:solidFill>
            </a:endParaRPr>
          </a:p>
        </p:txBody>
      </p:sp>
      <p:graphicFrame>
        <p:nvGraphicFramePr>
          <p:cNvPr id="4" name="Chart 3"/>
          <p:cNvGraphicFramePr/>
          <p:nvPr>
            <p:extLst>
              <p:ext uri="{D42A27DB-BD31-4B8C-83A1-F6EECF244321}">
                <p14:modId xmlns:p14="http://schemas.microsoft.com/office/powerpoint/2010/main" val="4101271051"/>
              </p:ext>
            </p:extLst>
          </p:nvPr>
        </p:nvGraphicFramePr>
        <p:xfrm>
          <a:off x="3598730" y="2753359"/>
          <a:ext cx="6246310" cy="4104641"/>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1236916" y="1824832"/>
            <a:ext cx="9624124" cy="707886"/>
          </a:xfrm>
          <a:prstGeom prst="rect">
            <a:avLst/>
          </a:prstGeom>
          <a:noFill/>
        </p:spPr>
        <p:txBody>
          <a:bodyPr wrap="square" rtlCol="0">
            <a:spAutoFit/>
          </a:bodyPr>
          <a:lstStyle/>
          <a:p>
            <a:pPr algn="just"/>
            <a:r>
              <a:rPr lang="en-US" sz="2000" dirty="0"/>
              <a:t>Online ads reach the most youth (15-30 age group), with 2666 respondents exposed to them, followed by TV commercials with 1290 respondents</a:t>
            </a:r>
            <a:r>
              <a:rPr lang="en-US" sz="2000" dirty="0" smtClean="0"/>
              <a:t>.</a:t>
            </a:r>
            <a:endParaRPr lang="en-US" sz="2000" dirty="0"/>
          </a:p>
        </p:txBody>
      </p:sp>
      <p:sp>
        <p:nvSpPr>
          <p:cNvPr id="6" name="Slide Number Placeholder 5"/>
          <p:cNvSpPr>
            <a:spLocks noGrp="1"/>
          </p:cNvSpPr>
          <p:nvPr>
            <p:ph type="sldNum" sz="quarter" idx="12"/>
          </p:nvPr>
        </p:nvSpPr>
        <p:spPr/>
        <p:txBody>
          <a:bodyPr/>
          <a:lstStyle/>
          <a:p>
            <a:fld id="{F0866223-1C80-4C3A-B0E5-7B8169EB2B6A}" type="slidenum">
              <a:rPr lang="en-US" smtClean="0"/>
              <a:t>9</a:t>
            </a:fld>
            <a:endParaRPr lang="en-US"/>
          </a:p>
        </p:txBody>
      </p:sp>
      <p:sp>
        <p:nvSpPr>
          <p:cNvPr id="7" name="Footer Placeholder 6"/>
          <p:cNvSpPr>
            <a:spLocks noGrp="1"/>
          </p:cNvSpPr>
          <p:nvPr>
            <p:ph type="ftr" sz="quarter" idx="11"/>
          </p:nvPr>
        </p:nvSpPr>
        <p:spPr/>
        <p:txBody>
          <a:bodyPr/>
          <a:lstStyle/>
          <a:p>
            <a:r>
              <a:rPr lang="en-US" dirty="0" smtClean="0">
                <a:solidFill>
                  <a:schemeClr val="tx1">
                    <a:lumMod val="50000"/>
                  </a:schemeClr>
                </a:solidFill>
              </a:rPr>
              <a:t>Market Analysis - </a:t>
            </a:r>
            <a:r>
              <a:rPr lang="en-US" dirty="0" err="1" smtClean="0">
                <a:solidFill>
                  <a:schemeClr val="tx1">
                    <a:lumMod val="50000"/>
                  </a:schemeClr>
                </a:solidFill>
              </a:rPr>
              <a:t>CodeX</a:t>
            </a:r>
            <a:r>
              <a:rPr lang="en-US" dirty="0" smtClean="0">
                <a:solidFill>
                  <a:schemeClr val="tx1">
                    <a:lumMod val="50000"/>
                  </a:schemeClr>
                </a:solidFill>
              </a:rPr>
              <a:t>  BY A. </a:t>
            </a:r>
            <a:r>
              <a:rPr lang="en-US" dirty="0" err="1" smtClean="0">
                <a:solidFill>
                  <a:schemeClr val="tx1">
                    <a:lumMod val="50000"/>
                  </a:schemeClr>
                </a:solidFill>
              </a:rPr>
              <a:t>Zunorain</a:t>
            </a:r>
            <a:endParaRPr lang="en-US" dirty="0">
              <a:solidFill>
                <a:schemeClr val="tx1">
                  <a:lumMod val="50000"/>
                </a:schemeClr>
              </a:solidFill>
            </a:endParaRPr>
          </a:p>
        </p:txBody>
      </p:sp>
    </p:spTree>
    <p:extLst>
      <p:ext uri="{BB962C8B-B14F-4D97-AF65-F5344CB8AC3E}">
        <p14:creationId xmlns:p14="http://schemas.microsoft.com/office/powerpoint/2010/main" val="28192365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518</TotalTime>
  <Words>1851</Words>
  <Application>Microsoft Office PowerPoint</Application>
  <PresentationFormat>Widescreen</PresentationFormat>
  <Paragraphs>267</Paragraphs>
  <Slides>39</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39</vt:i4>
      </vt:variant>
    </vt:vector>
  </HeadingPairs>
  <TitlesOfParts>
    <vt:vector size="49" baseType="lpstr">
      <vt:lpstr>Arial</vt:lpstr>
      <vt:lpstr>Bell MT</vt:lpstr>
      <vt:lpstr>Bodoni MT Black</vt:lpstr>
      <vt:lpstr>Bookman Old Style</vt:lpstr>
      <vt:lpstr>Bradley Hand ITC</vt:lpstr>
      <vt:lpstr>Calibri</vt:lpstr>
      <vt:lpstr>Rockwell</vt:lpstr>
      <vt:lpstr>Times New Roman</vt:lpstr>
      <vt:lpstr>Wingdings</vt:lpstr>
      <vt:lpstr>Damask</vt:lpstr>
      <vt:lpstr>Delivering Key Insights to Empower the Marketing Team's Penetration into the Indian Market</vt:lpstr>
      <vt:lpstr>CodeX A: German Beveraging Company</vt:lpstr>
      <vt:lpstr>About the project</vt:lpstr>
      <vt:lpstr>Other resources provided</vt:lpstr>
      <vt:lpstr> Tools Used</vt:lpstr>
      <vt:lpstr>Categories</vt:lpstr>
      <vt:lpstr>Demographic Insights</vt:lpstr>
      <vt:lpstr>Demographic Insights </vt:lpstr>
      <vt:lpstr>Demographic Insights </vt:lpstr>
      <vt:lpstr>Consumer Preferences</vt:lpstr>
      <vt:lpstr>Consumer Preferences</vt:lpstr>
      <vt:lpstr>Competition Analysis</vt:lpstr>
      <vt:lpstr>Competition Analysis</vt:lpstr>
      <vt:lpstr>Marketing Channels and Brand Awareness</vt:lpstr>
      <vt:lpstr>Marketing Channels and Brand Awareness</vt:lpstr>
      <vt:lpstr>Brand Penetration</vt:lpstr>
      <vt:lpstr>Brand Penetration</vt:lpstr>
      <vt:lpstr>Brand Penetration</vt:lpstr>
      <vt:lpstr>Purchase Behavior</vt:lpstr>
      <vt:lpstr>Purchase Behavior</vt:lpstr>
      <vt:lpstr>Purchase Behavior</vt:lpstr>
      <vt:lpstr>Product Development</vt:lpstr>
      <vt:lpstr>Secondary Insights</vt:lpstr>
      <vt:lpstr>Secondary Insights</vt:lpstr>
      <vt:lpstr>Secondary Insights</vt:lpstr>
      <vt:lpstr>Secondary Insights</vt:lpstr>
      <vt:lpstr>Secondary Insights</vt:lpstr>
      <vt:lpstr>Secondary Insights</vt:lpstr>
      <vt:lpstr>Secondary Insights</vt:lpstr>
      <vt:lpstr>Secondary Insights</vt:lpstr>
      <vt:lpstr>Recommendation for Improvements OF CodeX Product</vt:lpstr>
      <vt:lpstr>Recommendation for Improvements OF CodeX Product</vt:lpstr>
      <vt:lpstr>Recommendation for Improvements OF CodeX Product</vt:lpstr>
      <vt:lpstr>Recommendation for Improvements OF CodeX Product</vt:lpstr>
      <vt:lpstr>Recommendation for Improvements OF CodeX Product</vt:lpstr>
      <vt:lpstr>Recommendation for Improvements OF CodeX Product</vt:lpstr>
      <vt:lpstr>Recommendation for Improvements OF CodeX Product</vt:lpstr>
      <vt:lpstr>Recommendation for Improvements OF CodeX Product</vt:lpstr>
      <vt:lpstr>Recommendation for Improvements OF CodeX Product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CodeX A: German Beveraging Company</dc:title>
  <dc:creator>Microsoft account</dc:creator>
  <cp:lastModifiedBy>Microsoft account</cp:lastModifiedBy>
  <cp:revision>213</cp:revision>
  <dcterms:created xsi:type="dcterms:W3CDTF">2024-04-15T13:01:23Z</dcterms:created>
  <dcterms:modified xsi:type="dcterms:W3CDTF">2024-04-16T18:51:13Z</dcterms:modified>
  <cp:contentStatus/>
</cp:coreProperties>
</file>

<file path=docProps/thumbnail.jpeg>
</file>